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77" r:id="rId4"/>
    <p:sldId id="278" r:id="rId5"/>
    <p:sldId id="269" r:id="rId6"/>
    <p:sldId id="262" r:id="rId7"/>
    <p:sldId id="263" r:id="rId8"/>
    <p:sldId id="264" r:id="rId9"/>
    <p:sldId id="279" r:id="rId10"/>
    <p:sldId id="272" r:id="rId11"/>
    <p:sldId id="288" r:id="rId12"/>
    <p:sldId id="289" r:id="rId13"/>
    <p:sldId id="280" r:id="rId14"/>
    <p:sldId id="281" r:id="rId15"/>
    <p:sldId id="282" r:id="rId16"/>
    <p:sldId id="259" r:id="rId17"/>
    <p:sldId id="283" r:id="rId18"/>
    <p:sldId id="261" r:id="rId19"/>
    <p:sldId id="290" r:id="rId20"/>
    <p:sldId id="286" r:id="rId21"/>
    <p:sldId id="285" r:id="rId22"/>
    <p:sldId id="291" r:id="rId23"/>
    <p:sldId id="294" r:id="rId24"/>
    <p:sldId id="292" r:id="rId25"/>
    <p:sldId id="293" r:id="rId26"/>
    <p:sldId id="2147472893" r:id="rId27"/>
    <p:sldId id="2147472891" r:id="rId28"/>
    <p:sldId id="2147472899" r:id="rId29"/>
    <p:sldId id="2147472898" r:id="rId30"/>
    <p:sldId id="284" r:id="rId31"/>
    <p:sldId id="260" r:id="rId32"/>
    <p:sldId id="295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BBC3AC-E8FE-A145-9175-D5B80FF9C226}" v="10" dt="2023-12-18T18:26:10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8"/>
    <p:restoredTop sz="94719"/>
  </p:normalViewPr>
  <p:slideViewPr>
    <p:cSldViewPr snapToGrid="0" snapToObjects="1">
      <p:cViewPr varScale="1">
        <p:scale>
          <a:sx n="147" d="100"/>
          <a:sy n="147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o J. Gamazo" userId="58eb0e3812ce14d3" providerId="LiveId" clId="{C2C578C9-C21F-BF48-8412-90382C68B04C}"/>
    <pc:docChg chg="modSld">
      <pc:chgData name="Julio J. Gamazo" userId="58eb0e3812ce14d3" providerId="LiveId" clId="{C2C578C9-C21F-BF48-8412-90382C68B04C}" dt="2023-12-19T14:59:26.226" v="0" actId="20577"/>
      <pc:docMkLst>
        <pc:docMk/>
      </pc:docMkLst>
      <pc:sldChg chg="modSp mod">
        <pc:chgData name="Julio J. Gamazo" userId="58eb0e3812ce14d3" providerId="LiveId" clId="{C2C578C9-C21F-BF48-8412-90382C68B04C}" dt="2023-12-19T14:59:26.226" v="0" actId="20577"/>
        <pc:sldMkLst>
          <pc:docMk/>
          <pc:sldMk cId="2387629995" sldId="2147472893"/>
        </pc:sldMkLst>
        <pc:spChg chg="mod">
          <ac:chgData name="Julio J. Gamazo" userId="58eb0e3812ce14d3" providerId="LiveId" clId="{C2C578C9-C21F-BF48-8412-90382C68B04C}" dt="2023-12-19T14:59:26.226" v="0" actId="20577"/>
          <ac:spMkLst>
            <pc:docMk/>
            <pc:sldMk cId="2387629995" sldId="2147472893"/>
            <ac:spMk id="25" creationId="{37CE27E9-9094-4DA9-BD61-73319F5321DA}"/>
          </ac:spMkLst>
        </pc:spChg>
      </pc:sldChg>
    </pc:docChg>
  </pc:docChgLst>
  <pc:docChgLst>
    <pc:chgData name="Julio J. Gamazo" userId="58eb0e3812ce14d3" providerId="LiveId" clId="{FDBBC3AC-E8FE-A145-9175-D5B80FF9C226}"/>
    <pc:docChg chg="undo custSel addSld delSld modSld sldOrd">
      <pc:chgData name="Julio J. Gamazo" userId="58eb0e3812ce14d3" providerId="LiveId" clId="{FDBBC3AC-E8FE-A145-9175-D5B80FF9C226}" dt="2023-12-18T18:31:17.277" v="498" actId="20577"/>
      <pc:docMkLst>
        <pc:docMk/>
      </pc:docMkLst>
      <pc:sldChg chg="modSp mod">
        <pc:chgData name="Julio J. Gamazo" userId="58eb0e3812ce14d3" providerId="LiveId" clId="{FDBBC3AC-E8FE-A145-9175-D5B80FF9C226}" dt="2023-12-18T18:24:06.437" v="368" actId="1036"/>
        <pc:sldMkLst>
          <pc:docMk/>
          <pc:sldMk cId="1933629815" sldId="292"/>
        </pc:sldMkLst>
        <pc:spChg chg="mod">
          <ac:chgData name="Julio J. Gamazo" userId="58eb0e3812ce14d3" providerId="LiveId" clId="{FDBBC3AC-E8FE-A145-9175-D5B80FF9C226}" dt="2023-12-18T18:24:06.437" v="368" actId="1036"/>
          <ac:spMkLst>
            <pc:docMk/>
            <pc:sldMk cId="1933629815" sldId="292"/>
            <ac:spMk id="5" creationId="{E8FAC9FB-D917-46D0-06FD-EE716F5E1618}"/>
          </ac:spMkLst>
        </pc:spChg>
      </pc:sldChg>
      <pc:sldChg chg="addSp modSp mod modAnim">
        <pc:chgData name="Julio J. Gamazo" userId="58eb0e3812ce14d3" providerId="LiveId" clId="{FDBBC3AC-E8FE-A145-9175-D5B80FF9C226}" dt="2023-12-18T17:51:44.600" v="23" actId="1036"/>
        <pc:sldMkLst>
          <pc:docMk/>
          <pc:sldMk cId="4290189510" sldId="293"/>
        </pc:sldMkLst>
        <pc:spChg chg="add mod">
          <ac:chgData name="Julio J. Gamazo" userId="58eb0e3812ce14d3" providerId="LiveId" clId="{FDBBC3AC-E8FE-A145-9175-D5B80FF9C226}" dt="2023-12-18T17:51:44.600" v="23" actId="1036"/>
          <ac:spMkLst>
            <pc:docMk/>
            <pc:sldMk cId="4290189510" sldId="293"/>
            <ac:spMk id="2" creationId="{390F3A01-8746-833A-F2AA-B5AE3D2D05BE}"/>
          </ac:spMkLst>
        </pc:spChg>
      </pc:sldChg>
      <pc:sldChg chg="addSp delSp modSp new del mod">
        <pc:chgData name="Julio J. Gamazo" userId="58eb0e3812ce14d3" providerId="LiveId" clId="{FDBBC3AC-E8FE-A145-9175-D5B80FF9C226}" dt="2023-12-18T18:18:04.617" v="269" actId="2696"/>
        <pc:sldMkLst>
          <pc:docMk/>
          <pc:sldMk cId="509388342" sldId="296"/>
        </pc:sldMkLst>
        <pc:spChg chg="del">
          <ac:chgData name="Julio J. Gamazo" userId="58eb0e3812ce14d3" providerId="LiveId" clId="{FDBBC3AC-E8FE-A145-9175-D5B80FF9C226}" dt="2023-12-18T17:52:12.444" v="25" actId="478"/>
          <ac:spMkLst>
            <pc:docMk/>
            <pc:sldMk cId="509388342" sldId="296"/>
            <ac:spMk id="2" creationId="{77783CF8-78CD-AE58-D533-3A204217DEC7}"/>
          </ac:spMkLst>
        </pc:spChg>
        <pc:spChg chg="del">
          <ac:chgData name="Julio J. Gamazo" userId="58eb0e3812ce14d3" providerId="LiveId" clId="{FDBBC3AC-E8FE-A145-9175-D5B80FF9C226}" dt="2023-12-18T17:52:15.412" v="26" actId="478"/>
          <ac:spMkLst>
            <pc:docMk/>
            <pc:sldMk cId="509388342" sldId="296"/>
            <ac:spMk id="3" creationId="{C6AB2111-2144-8FB0-A585-775BDB2124C2}"/>
          </ac:spMkLst>
        </pc:spChg>
        <pc:spChg chg="add del mod">
          <ac:chgData name="Julio J. Gamazo" userId="58eb0e3812ce14d3" providerId="LiveId" clId="{FDBBC3AC-E8FE-A145-9175-D5B80FF9C226}" dt="2023-12-18T17:58:34.313" v="82"/>
          <ac:spMkLst>
            <pc:docMk/>
            <pc:sldMk cId="509388342" sldId="296"/>
            <ac:spMk id="4" creationId="{D7873FBE-E309-8494-B6CD-D772BA9E434C}"/>
          </ac:spMkLst>
        </pc:spChg>
      </pc:sldChg>
      <pc:sldChg chg="addSp delSp modSp add mod">
        <pc:chgData name="Julio J. Gamazo" userId="58eb0e3812ce14d3" providerId="LiveId" clId="{FDBBC3AC-E8FE-A145-9175-D5B80FF9C226}" dt="2023-12-18T18:17:21.454" v="267" actId="20577"/>
        <pc:sldMkLst>
          <pc:docMk/>
          <pc:sldMk cId="86151481" sldId="2147472891"/>
        </pc:sldMkLst>
        <pc:spChg chg="del mod">
          <ac:chgData name="Julio J. Gamazo" userId="58eb0e3812ce14d3" providerId="LiveId" clId="{FDBBC3AC-E8FE-A145-9175-D5B80FF9C226}" dt="2023-12-18T18:15:31.548" v="204" actId="478"/>
          <ac:spMkLst>
            <pc:docMk/>
            <pc:sldMk cId="86151481" sldId="2147472891"/>
            <ac:spMk id="2" creationId="{67DB4125-8019-C647-7543-990C6C73FA2F}"/>
          </ac:spMkLst>
        </pc:spChg>
        <pc:spChg chg="del">
          <ac:chgData name="Julio J. Gamazo" userId="58eb0e3812ce14d3" providerId="LiveId" clId="{FDBBC3AC-E8FE-A145-9175-D5B80FF9C226}" dt="2023-12-18T18:14:03.747" v="201" actId="478"/>
          <ac:spMkLst>
            <pc:docMk/>
            <pc:sldMk cId="86151481" sldId="2147472891"/>
            <ac:spMk id="3" creationId="{9A6E8A0F-FD77-C770-456D-050926D81F75}"/>
          </ac:spMkLst>
        </pc:spChg>
        <pc:spChg chg="add mod">
          <ac:chgData name="Julio J. Gamazo" userId="58eb0e3812ce14d3" providerId="LiveId" clId="{FDBBC3AC-E8FE-A145-9175-D5B80FF9C226}" dt="2023-12-18T18:17:21.454" v="267" actId="20577"/>
          <ac:spMkLst>
            <pc:docMk/>
            <pc:sldMk cId="86151481" sldId="2147472891"/>
            <ac:spMk id="4" creationId="{18084315-9021-9514-EA6C-1B2F97025164}"/>
          </ac:spMkLst>
        </pc:spChg>
        <pc:spChg chg="del">
          <ac:chgData name="Julio J. Gamazo" userId="58eb0e3812ce14d3" providerId="LiveId" clId="{FDBBC3AC-E8FE-A145-9175-D5B80FF9C226}" dt="2023-12-18T18:13:39.632" v="198" actId="478"/>
          <ac:spMkLst>
            <pc:docMk/>
            <pc:sldMk cId="86151481" sldId="2147472891"/>
            <ac:spMk id="8" creationId="{7D3340D8-3BB9-F841-90BB-0AA1631CDC63}"/>
          </ac:spMkLst>
        </pc:spChg>
        <pc:spChg chg="mod">
          <ac:chgData name="Julio J. Gamazo" userId="58eb0e3812ce14d3" providerId="LiveId" clId="{FDBBC3AC-E8FE-A145-9175-D5B80FF9C226}" dt="2023-12-18T18:12:28.738" v="178" actId="1076"/>
          <ac:spMkLst>
            <pc:docMk/>
            <pc:sldMk cId="86151481" sldId="2147472891"/>
            <ac:spMk id="25" creationId="{37CE27E9-9094-4DA9-BD61-73319F5321DA}"/>
          </ac:spMkLst>
        </pc:spChg>
        <pc:picChg chg="mod">
          <ac:chgData name="Julio J. Gamazo" userId="58eb0e3812ce14d3" providerId="LiveId" clId="{FDBBC3AC-E8FE-A145-9175-D5B80FF9C226}" dt="2023-12-18T18:13:47.849" v="199" actId="1076"/>
          <ac:picMkLst>
            <pc:docMk/>
            <pc:sldMk cId="86151481" sldId="2147472891"/>
            <ac:picMk id="6" creationId="{DE53E80B-43D7-F611-952F-B83B5FA43137}"/>
          </ac:picMkLst>
        </pc:picChg>
        <pc:picChg chg="mod">
          <ac:chgData name="Julio J. Gamazo" userId="58eb0e3812ce14d3" providerId="LiveId" clId="{FDBBC3AC-E8FE-A145-9175-D5B80FF9C226}" dt="2023-12-18T18:14:09.115" v="202" actId="1076"/>
          <ac:picMkLst>
            <pc:docMk/>
            <pc:sldMk cId="86151481" sldId="2147472891"/>
            <ac:picMk id="7" creationId="{8D3E35B2-1B73-0D7A-BC9C-44FF1A160CBA}"/>
          </ac:picMkLst>
        </pc:picChg>
      </pc:sldChg>
      <pc:sldChg chg="addSp delSp modSp add mod ord">
        <pc:chgData name="Julio J. Gamazo" userId="58eb0e3812ce14d3" providerId="LiveId" clId="{FDBBC3AC-E8FE-A145-9175-D5B80FF9C226}" dt="2023-12-18T18:10:54.959" v="167" actId="20577"/>
        <pc:sldMkLst>
          <pc:docMk/>
          <pc:sldMk cId="2387629995" sldId="2147472893"/>
        </pc:sldMkLst>
        <pc:spChg chg="mod">
          <ac:chgData name="Julio J. Gamazo" userId="58eb0e3812ce14d3" providerId="LiveId" clId="{FDBBC3AC-E8FE-A145-9175-D5B80FF9C226}" dt="2023-12-18T18:10:54.959" v="167" actId="20577"/>
          <ac:spMkLst>
            <pc:docMk/>
            <pc:sldMk cId="2387629995" sldId="2147472893"/>
            <ac:spMk id="2" creationId="{BEB7D818-AF9D-9868-8CBF-9D7A8157F153}"/>
          </ac:spMkLst>
        </pc:spChg>
        <pc:spChg chg="add mod">
          <ac:chgData name="Julio J. Gamazo" userId="58eb0e3812ce14d3" providerId="LiveId" clId="{FDBBC3AC-E8FE-A145-9175-D5B80FF9C226}" dt="2023-12-18T17:59:19.209" v="91" actId="20577"/>
          <ac:spMkLst>
            <pc:docMk/>
            <pc:sldMk cId="2387629995" sldId="2147472893"/>
            <ac:spMk id="4" creationId="{F368DD94-E95E-3401-5F51-BB17211FDD50}"/>
          </ac:spMkLst>
        </pc:spChg>
        <pc:spChg chg="add del mod">
          <ac:chgData name="Julio J. Gamazo" userId="58eb0e3812ce14d3" providerId="LiveId" clId="{FDBBC3AC-E8FE-A145-9175-D5B80FF9C226}" dt="2023-12-18T17:55:25.889" v="47" actId="478"/>
          <ac:spMkLst>
            <pc:docMk/>
            <pc:sldMk cId="2387629995" sldId="2147472893"/>
            <ac:spMk id="6" creationId="{348652A1-8EC2-C503-21B0-17F07BB8F17B}"/>
          </ac:spMkLst>
        </pc:spChg>
        <pc:spChg chg="mod">
          <ac:chgData name="Julio J. Gamazo" userId="58eb0e3812ce14d3" providerId="LiveId" clId="{FDBBC3AC-E8FE-A145-9175-D5B80FF9C226}" dt="2023-12-18T17:55:38.619" v="56" actId="1076"/>
          <ac:spMkLst>
            <pc:docMk/>
            <pc:sldMk cId="2387629995" sldId="2147472893"/>
            <ac:spMk id="25" creationId="{37CE27E9-9094-4DA9-BD61-73319F5321DA}"/>
          </ac:spMkLst>
        </pc:spChg>
      </pc:sldChg>
      <pc:sldChg chg="add del">
        <pc:chgData name="Julio J. Gamazo" userId="58eb0e3812ce14d3" providerId="LiveId" clId="{FDBBC3AC-E8FE-A145-9175-D5B80FF9C226}" dt="2023-12-18T18:15:51.260" v="206" actId="2696"/>
        <pc:sldMkLst>
          <pc:docMk/>
          <pc:sldMk cId="829992146" sldId="2147472894"/>
        </pc:sldMkLst>
      </pc:sldChg>
      <pc:sldChg chg="addSp delSp modSp add mod">
        <pc:chgData name="Julio J. Gamazo" userId="58eb0e3812ce14d3" providerId="LiveId" clId="{FDBBC3AC-E8FE-A145-9175-D5B80FF9C226}" dt="2023-12-18T18:31:17.277" v="498" actId="20577"/>
        <pc:sldMkLst>
          <pc:docMk/>
          <pc:sldMk cId="3855626748" sldId="2147472898"/>
        </pc:sldMkLst>
        <pc:spChg chg="del">
          <ac:chgData name="Julio J. Gamazo" userId="58eb0e3812ce14d3" providerId="LiveId" clId="{FDBBC3AC-E8FE-A145-9175-D5B80FF9C226}" dt="2023-12-18T18:25:54.212" v="384" actId="478"/>
          <ac:spMkLst>
            <pc:docMk/>
            <pc:sldMk cId="3855626748" sldId="2147472898"/>
            <ac:spMk id="2" creationId="{73F1FDB8-59AD-EEE0-5EDE-D2395610F5F1}"/>
          </ac:spMkLst>
        </pc:spChg>
        <pc:spChg chg="add mod">
          <ac:chgData name="Julio J. Gamazo" userId="58eb0e3812ce14d3" providerId="LiveId" clId="{FDBBC3AC-E8FE-A145-9175-D5B80FF9C226}" dt="2023-12-18T18:26:10.532" v="385"/>
          <ac:spMkLst>
            <pc:docMk/>
            <pc:sldMk cId="3855626748" sldId="2147472898"/>
            <ac:spMk id="3" creationId="{6161E540-E2E5-C31F-5787-E33932B10E4C}"/>
          </ac:spMkLst>
        </pc:spChg>
        <pc:spChg chg="mod">
          <ac:chgData name="Julio J. Gamazo" userId="58eb0e3812ce14d3" providerId="LiveId" clId="{FDBBC3AC-E8FE-A145-9175-D5B80FF9C226}" dt="2023-12-18T18:25:42.683" v="383" actId="1076"/>
          <ac:spMkLst>
            <pc:docMk/>
            <pc:sldMk cId="3855626748" sldId="2147472898"/>
            <ac:spMk id="25" creationId="{37CE27E9-9094-4DA9-BD61-73319F5321DA}"/>
          </ac:spMkLst>
        </pc:spChg>
        <pc:spChg chg="del">
          <ac:chgData name="Julio J. Gamazo" userId="58eb0e3812ce14d3" providerId="LiveId" clId="{FDBBC3AC-E8FE-A145-9175-D5B80FF9C226}" dt="2023-12-18T18:26:38.813" v="387" actId="478"/>
          <ac:spMkLst>
            <pc:docMk/>
            <pc:sldMk cId="3855626748" sldId="2147472898"/>
            <ac:spMk id="36" creationId="{501C4F12-FBD4-4B00-A879-E9FF8B81898C}"/>
          </ac:spMkLst>
        </pc:spChg>
        <pc:spChg chg="del">
          <ac:chgData name="Julio J. Gamazo" userId="58eb0e3812ce14d3" providerId="LiveId" clId="{FDBBC3AC-E8FE-A145-9175-D5B80FF9C226}" dt="2023-12-18T18:26:41.605" v="388" actId="478"/>
          <ac:spMkLst>
            <pc:docMk/>
            <pc:sldMk cId="3855626748" sldId="2147472898"/>
            <ac:spMk id="55" creationId="{D039C0D7-3EAF-4A53-B0F4-075A3B358DBE}"/>
          </ac:spMkLst>
        </pc:spChg>
        <pc:spChg chg="mod">
          <ac:chgData name="Julio J. Gamazo" userId="58eb0e3812ce14d3" providerId="LiveId" clId="{FDBBC3AC-E8FE-A145-9175-D5B80FF9C226}" dt="2023-12-18T18:31:17.277" v="498" actId="20577"/>
          <ac:spMkLst>
            <pc:docMk/>
            <pc:sldMk cId="3855626748" sldId="2147472898"/>
            <ac:spMk id="59" creationId="{51C92B61-80E3-407A-B4B9-045A982CFAD4}"/>
          </ac:spMkLst>
        </pc:spChg>
        <pc:picChg chg="mod">
          <ac:chgData name="Julio J. Gamazo" userId="58eb0e3812ce14d3" providerId="LiveId" clId="{FDBBC3AC-E8FE-A145-9175-D5B80FF9C226}" dt="2023-12-18T18:30:55.925" v="495" actId="1076"/>
          <ac:picMkLst>
            <pc:docMk/>
            <pc:sldMk cId="3855626748" sldId="2147472898"/>
            <ac:picMk id="5" creationId="{5B32E961-3C57-419A-A267-0F978FE9981F}"/>
          </ac:picMkLst>
        </pc:picChg>
      </pc:sldChg>
      <pc:sldChg chg="addSp delSp modSp add mod">
        <pc:chgData name="Julio J. Gamazo" userId="58eb0e3812ce14d3" providerId="LiveId" clId="{FDBBC3AC-E8FE-A145-9175-D5B80FF9C226}" dt="2023-12-18T18:22:16.799" v="348" actId="14100"/>
        <pc:sldMkLst>
          <pc:docMk/>
          <pc:sldMk cId="251982573" sldId="2147472899"/>
        </pc:sldMkLst>
        <pc:spChg chg="add mod">
          <ac:chgData name="Julio J. Gamazo" userId="58eb0e3812ce14d3" providerId="LiveId" clId="{FDBBC3AC-E8FE-A145-9175-D5B80FF9C226}" dt="2023-12-18T18:19:20.275" v="303" actId="1036"/>
          <ac:spMkLst>
            <pc:docMk/>
            <pc:sldMk cId="251982573" sldId="2147472899"/>
            <ac:spMk id="2" creationId="{45CBA9A3-D5FD-24B0-0D95-BDC4EC55A0D6}"/>
          </ac:spMkLst>
        </pc:spChg>
        <pc:spChg chg="del">
          <ac:chgData name="Julio J. Gamazo" userId="58eb0e3812ce14d3" providerId="LiveId" clId="{FDBBC3AC-E8FE-A145-9175-D5B80FF9C226}" dt="2023-12-18T18:18:55.133" v="281" actId="478"/>
          <ac:spMkLst>
            <pc:docMk/>
            <pc:sldMk cId="251982573" sldId="2147472899"/>
            <ac:spMk id="14" creationId="{430A3AD3-43A8-E877-11CF-C436B0A0F9E0}"/>
          </ac:spMkLst>
        </pc:spChg>
        <pc:spChg chg="mod">
          <ac:chgData name="Julio J. Gamazo" userId="58eb0e3812ce14d3" providerId="LiveId" clId="{FDBBC3AC-E8FE-A145-9175-D5B80FF9C226}" dt="2023-12-18T18:22:16.799" v="348" actId="14100"/>
          <ac:spMkLst>
            <pc:docMk/>
            <pc:sldMk cId="251982573" sldId="2147472899"/>
            <ac:spMk id="15" creationId="{6415F9D6-C1F5-290B-F66E-4C7D679CD2FC}"/>
          </ac:spMkLst>
        </pc:spChg>
        <pc:spChg chg="mod">
          <ac:chgData name="Julio J. Gamazo" userId="58eb0e3812ce14d3" providerId="LiveId" clId="{FDBBC3AC-E8FE-A145-9175-D5B80FF9C226}" dt="2023-12-18T18:21:33.199" v="339" actId="14100"/>
          <ac:spMkLst>
            <pc:docMk/>
            <pc:sldMk cId="251982573" sldId="2147472899"/>
            <ac:spMk id="24" creationId="{D4716496-472B-1442-15AF-8BF7F352030F}"/>
          </ac:spMkLst>
        </pc:spChg>
        <pc:spChg chg="mod">
          <ac:chgData name="Julio J. Gamazo" userId="58eb0e3812ce14d3" providerId="LiveId" clId="{FDBBC3AC-E8FE-A145-9175-D5B80FF9C226}" dt="2023-12-18T18:18:45.037" v="280" actId="1076"/>
          <ac:spMkLst>
            <pc:docMk/>
            <pc:sldMk cId="251982573" sldId="2147472899"/>
            <ac:spMk id="25" creationId="{37CE27E9-9094-4DA9-BD61-73319F5321DA}"/>
          </ac:spMkLst>
        </pc:spChg>
        <pc:spChg chg="del">
          <ac:chgData name="Julio J. Gamazo" userId="58eb0e3812ce14d3" providerId="LiveId" clId="{FDBBC3AC-E8FE-A145-9175-D5B80FF9C226}" dt="2023-12-18T18:21:07.015" v="336" actId="478"/>
          <ac:spMkLst>
            <pc:docMk/>
            <pc:sldMk cId="251982573" sldId="2147472899"/>
            <ac:spMk id="26" creationId="{272AE980-1A21-1C83-BDD8-5AFE215BC070}"/>
          </ac:spMkLst>
        </pc:spChg>
        <pc:picChg chg="mod">
          <ac:chgData name="Julio J. Gamazo" userId="58eb0e3812ce14d3" providerId="LiveId" clId="{FDBBC3AC-E8FE-A145-9175-D5B80FF9C226}" dt="2023-12-18T18:20:29.177" v="334" actId="14100"/>
          <ac:picMkLst>
            <pc:docMk/>
            <pc:sldMk cId="251982573" sldId="2147472899"/>
            <ac:picMk id="3" creationId="{5A70EC93-A499-A3B3-97A7-C59578E0C73D}"/>
          </ac:picMkLst>
        </pc:picChg>
        <pc:picChg chg="mod">
          <ac:chgData name="Julio J. Gamazo" userId="58eb0e3812ce14d3" providerId="LiveId" clId="{FDBBC3AC-E8FE-A145-9175-D5B80FF9C226}" dt="2023-12-18T18:21:44.660" v="343" actId="1035"/>
          <ac:picMkLst>
            <pc:docMk/>
            <pc:sldMk cId="251982573" sldId="2147472899"/>
            <ac:picMk id="13" creationId="{12EFCB7E-AFDC-085E-E9DF-FD3E2B12C065}"/>
          </ac:picMkLst>
        </pc:picChg>
        <pc:picChg chg="mod">
          <ac:chgData name="Julio J. Gamazo" userId="58eb0e3812ce14d3" providerId="LiveId" clId="{FDBBC3AC-E8FE-A145-9175-D5B80FF9C226}" dt="2023-12-18T18:21:19.396" v="337" actId="1076"/>
          <ac:picMkLst>
            <pc:docMk/>
            <pc:sldMk cId="251982573" sldId="2147472899"/>
            <ac:picMk id="20" creationId="{EB69F877-A985-BFFA-3A88-7D7BA469E66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6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6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Total serologías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8.86728974488458E-17"/>
                  <c:y val="-4.6296296296296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32-6B4F-9994-FB852EE3ED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Hoja1!$B$1:$D$1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Hoja1!$B$2:$D$2</c:f>
              <c:numCache>
                <c:formatCode>General</c:formatCode>
                <c:ptCount val="3"/>
                <c:pt idx="0">
                  <c:v>24343</c:v>
                </c:pt>
                <c:pt idx="1">
                  <c:v>43008</c:v>
                </c:pt>
                <c:pt idx="2">
                  <c:v>39270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32-6B4F-9994-FB852EE3ED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2048827080"/>
        <c:axId val="-2101832792"/>
      </c:lineChart>
      <c:catAx>
        <c:axId val="-2048827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s-ES"/>
          </a:p>
        </c:txPr>
        <c:crossAx val="-2101832792"/>
        <c:crosses val="autoZero"/>
        <c:auto val="1"/>
        <c:lblAlgn val="ctr"/>
        <c:lblOffset val="100"/>
        <c:noMultiLvlLbl val="0"/>
      </c:catAx>
      <c:valAx>
        <c:axId val="-2101832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s-ES"/>
          </a:p>
        </c:txPr>
        <c:crossAx val="-2048827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Total nuevos diagnósticos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Hoja2!$A$2</c:f>
              <c:strCache>
                <c:ptCount val="1"/>
                <c:pt idx="0">
                  <c:v>Total nuevos dº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1.4475271411339001E-2"/>
                  <c:y val="-3.7037037037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43-484F-8DA8-77EB83D404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Hoja2!$B$1:$D$1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Hoja2!$B$2:$D$2</c:f>
              <c:numCache>
                <c:formatCode>General</c:formatCode>
                <c:ptCount val="3"/>
                <c:pt idx="0">
                  <c:v>291</c:v>
                </c:pt>
                <c:pt idx="1">
                  <c:v>621</c:v>
                </c:pt>
                <c:pt idx="2">
                  <c:v>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43-484F-8DA8-77EB83D404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2031497192"/>
        <c:axId val="1826902792"/>
      </c:lineChart>
      <c:catAx>
        <c:axId val="-2031497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s-ES"/>
          </a:p>
        </c:txPr>
        <c:crossAx val="1826902792"/>
        <c:crosses val="autoZero"/>
        <c:auto val="1"/>
        <c:lblAlgn val="ctr"/>
        <c:lblOffset val="100"/>
        <c:noMultiLvlLbl val="0"/>
      </c:catAx>
      <c:valAx>
        <c:axId val="1826902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s-ES"/>
          </a:p>
        </c:txPr>
        <c:crossAx val="-2031497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614FB-08FB-0992-6031-FE9061B01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608A26-C03E-4310-9814-4FECBAC3F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0E6FB0-1E0F-1D36-9F06-495D55D5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03DCAB-ED30-6D08-81A6-F6C96D78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0E6609-9887-DB69-6A2C-9BCD48F0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48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E4A65-43E9-054D-1B8D-25A51D49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20783F-F7B0-3165-DD22-B71CDC8B3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3166E6-F80F-BE0B-34FD-86F9BFEEF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D4580D-7A30-10FF-B863-F5F39A1F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CCA4BD-6DB0-0E7B-236F-6EC50E4F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375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85151A9-577F-1E95-BC13-BDCC8AB76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280776D-DAC4-8710-14CB-5D0F6D065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DD8DA9-79E6-BE15-19F9-C1FE9855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0872AD-B2DB-1D24-67B3-9720920B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104DB2-93C4-E151-33FE-F8254313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54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C2664-A193-FE51-3276-F716C6D6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C699E9-3849-DB27-049B-23090170F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4AFCE4-A146-253E-6E05-513FC04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F7016E-E8F1-52FF-3774-9C736608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690868-30AA-92B2-3B40-25A85D75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6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32CE4-30C3-FA3A-9F96-000B4B21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E96EF-64D3-44AE-B6D9-23BDEA483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8C555B-4628-FC55-6FFA-C8D57BFA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4FD92C-04A1-32B7-C967-E7F021F65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EC0CF0-2FB2-10C1-1532-FB0FC88B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3460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389CB1-4F7D-FF8A-1F6A-A807460F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02D7F0-5E9F-7E22-7793-99E212AC4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F74609-E546-AB19-4F42-E7E6DAFA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1F58CF-2CFB-50CB-9B19-EF7FD5DD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C76D51-14DF-1514-A3C2-82D2DC842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B7A899-935F-F72B-CB74-1F5111EC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48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00A47F-2F17-AE33-1197-353E145B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6B5D35-272F-A2E8-4BE6-C96FBBCB7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2C70A5-C656-C999-91D1-5CCAF78EF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82A52D-45A7-F8D2-2111-4382AF11F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F05671A-6DBB-D342-01D1-50CCF160F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C04668-267D-95F4-1642-15F734D37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B2226A8-B515-0B19-BE55-6998FB81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9CED5C1-5D42-6464-A3D1-D5561C8A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62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02183-7511-A86D-0678-876A208F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1FBB26D-0813-6372-7A7C-4BFAAF46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D020F2-DD1A-622E-FD52-4BCBD193D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A3342E-CD61-23B9-6740-B9D2BBBC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60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50D120-D92B-64E5-4DB1-1772DBDE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9F95997-2BA2-CE78-0B3D-F88473D8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01F1E0-D266-E80C-2490-C1E1338DF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72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C0421C-6276-C1E0-4973-A1ECF9E83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631602-95FD-A362-4CC7-A9BCEF945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362A5D-02F3-CE64-84F7-2396A5CE8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55711E-3DC3-B55E-F092-ABC4174A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758705-5E1A-A886-F70C-DC9C54428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70E688-DD9D-4DB8-845C-F88AF335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66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3A185D-AE27-883C-A44A-AA305E54F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4C2CD61-527B-DBB5-1E78-461555825E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A0A2E8-C661-7F5A-8295-6BE5E3820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97A0EE-53A7-1C16-CC02-E6C5F1C1E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FBCD41-7EE5-3878-4903-281A3952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60B562-776E-4CAD-8A0B-AD20837C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25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2B0FC7D-1CE1-A9AF-CD16-FC9D2A6D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B93B3A-4A0A-2FE0-C55D-AAFA72071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40741C-5B5C-6FDE-3E48-A832D8FF2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A6C2E-9966-574F-844C-23D19746C3AA}" type="datetimeFigureOut">
              <a:rPr lang="es-ES" smtClean="0"/>
              <a:t>19/12/23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368313-B6A3-1A90-EF81-CED13D88D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98DC8C-DB3D-4941-820F-AA4F1CB02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67EB-E253-B14C-9E64-ACAE86E21B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3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55EC0-9573-F03E-C96F-3D4D8EC30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Detección precoz de VIH en los servicios de Urgencias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313024-7415-EDFF-5E46-17D662361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76A964-A07D-CE8C-27D7-698404E65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73100" cy="673100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A2C1AE91-3D4C-DB43-A38B-369B20864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850" y="3540034"/>
            <a:ext cx="2146300" cy="1206500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2EDC2E28-DDD6-21CD-BF95-342D9AD14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900" y="6231499"/>
            <a:ext cx="14351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31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696374-B202-219F-C578-41A47429B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400" b="1" dirty="0"/>
              <a:t>Disminuir el diagnóstico tardío                      </a:t>
            </a:r>
            <a:r>
              <a:rPr lang="es-ES" sz="4400" dirty="0"/>
              <a:t>de la infección por VIH                                      es uno de los </a:t>
            </a:r>
            <a:r>
              <a:rPr lang="es-ES" sz="4400" b="1" dirty="0"/>
              <a:t>principales retos                         </a:t>
            </a:r>
            <a:r>
              <a:rPr lang="es-ES" sz="4400" dirty="0"/>
              <a:t>de la respuesta a la epidemia del VIH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6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2E288A1-7311-91C1-DB16-C9CC3C31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05732"/>
            <a:ext cx="7772400" cy="544653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427F648-E9D7-3FE6-D192-7A01449483C4}"/>
              </a:ext>
            </a:extLst>
          </p:cNvPr>
          <p:cNvSpPr/>
          <p:nvPr/>
        </p:nvSpPr>
        <p:spPr>
          <a:xfrm>
            <a:off x="7206461" y="1653523"/>
            <a:ext cx="2683888" cy="90679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C57C34-33FF-004D-8F9A-71B81346E3F0}"/>
              </a:ext>
            </a:extLst>
          </p:cNvPr>
          <p:cNvSpPr txBox="1"/>
          <p:nvPr/>
        </p:nvSpPr>
        <p:spPr>
          <a:xfrm>
            <a:off x="7070317" y="6630760"/>
            <a:ext cx="5105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Plan estratégico para la prevención y control de la infección por VIH y las ITS en España – Ministerio de Sanidad (2023)</a:t>
            </a:r>
          </a:p>
        </p:txBody>
      </p:sp>
    </p:spTree>
    <p:extLst>
      <p:ext uri="{BB962C8B-B14F-4D97-AF65-F5344CB8AC3E}">
        <p14:creationId xmlns:p14="http://schemas.microsoft.com/office/powerpoint/2010/main" val="137053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334E34A-CE82-4C4C-A6D0-C7535CB0C224}"/>
              </a:ext>
            </a:extLst>
          </p:cNvPr>
          <p:cNvSpPr txBox="1"/>
          <p:nvPr/>
        </p:nvSpPr>
        <p:spPr>
          <a:xfrm>
            <a:off x="5222054" y="6630760"/>
            <a:ext cx="69541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Plan estratégico de prevención y control de la infección por VIH y otras infecciones de transmisión sexual 2022-2030 – </a:t>
            </a:r>
            <a:r>
              <a:rPr lang="es-ES" sz="800" dirty="0" err="1"/>
              <a:t>Osakidetza</a:t>
            </a:r>
            <a:r>
              <a:rPr lang="es-ES" sz="800" dirty="0"/>
              <a:t> – Departamento de Salud (2023)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054718-2BC7-1EEF-D4AD-7A67FB1E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236601"/>
            <a:ext cx="10001250" cy="638479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F24BAF4-0ED6-4AEB-0275-69221A92CD5E}"/>
              </a:ext>
            </a:extLst>
          </p:cNvPr>
          <p:cNvSpPr/>
          <p:nvPr/>
        </p:nvSpPr>
        <p:spPr>
          <a:xfrm>
            <a:off x="1443615" y="1967948"/>
            <a:ext cx="4003028" cy="543340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0B55CDE-288E-4869-875C-84686DC0F8BA}"/>
              </a:ext>
            </a:extLst>
          </p:cNvPr>
          <p:cNvSpPr/>
          <p:nvPr/>
        </p:nvSpPr>
        <p:spPr>
          <a:xfrm>
            <a:off x="1443615" y="4943059"/>
            <a:ext cx="4003028" cy="73549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F4317EF-2F51-8CBB-BC70-7A01480A5509}"/>
              </a:ext>
            </a:extLst>
          </p:cNvPr>
          <p:cNvSpPr/>
          <p:nvPr/>
        </p:nvSpPr>
        <p:spPr>
          <a:xfrm>
            <a:off x="1443615" y="5865717"/>
            <a:ext cx="4003028" cy="390941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646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19CBE-A65D-C1A5-03CD-19A18C4B0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Los servicios de Urgencias como pieza clave</a:t>
            </a:r>
          </a:p>
        </p:txBody>
      </p:sp>
      <p:pic>
        <p:nvPicPr>
          <p:cNvPr id="4" name="Marcador de contenido 4" descr="Gráfico, Gráfico de burbujas&#10;&#10;Descripción generada automáticamente">
            <a:extLst>
              <a:ext uri="{FF2B5EF4-FFF2-40B4-BE49-F238E27FC236}">
                <a16:creationId xmlns:a16="http://schemas.microsoft.com/office/drawing/2014/main" id="{773FDF54-71E7-4C81-5346-2344E498F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0" y="1613694"/>
            <a:ext cx="49276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15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Texto&#10;&#10;Descripción generada automáticamente">
            <a:extLst>
              <a:ext uri="{FF2B5EF4-FFF2-40B4-BE49-F238E27FC236}">
                <a16:creationId xmlns:a16="http://schemas.microsoft.com/office/drawing/2014/main" id="{AB7C93D9-2B45-C52C-0870-3B2A8A200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800" y="460800"/>
            <a:ext cx="4732020" cy="593598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36864FB-D93B-7714-97B6-8784A13714F8}"/>
              </a:ext>
            </a:extLst>
          </p:cNvPr>
          <p:cNvSpPr/>
          <p:nvPr/>
        </p:nvSpPr>
        <p:spPr>
          <a:xfrm>
            <a:off x="6096000" y="437973"/>
            <a:ext cx="5257200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428 nuevos diagnósticos de infección por VIH/SIDA en Aragón (2011-2015):</a:t>
            </a:r>
          </a:p>
          <a:p>
            <a:pPr algn="just"/>
            <a:endParaRPr lang="es-ES" sz="20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700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s-ES" sz="2000" dirty="0"/>
              <a:t>Generaron un total de 7.475 consultas en los 3 años previos al diagnóstico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s-ES" sz="1600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s-ES" sz="2000" dirty="0"/>
              <a:t>El </a:t>
            </a:r>
            <a:r>
              <a:rPr lang="es-ES" sz="2000" b="1" dirty="0"/>
              <a:t>12,2%</a:t>
            </a:r>
            <a:r>
              <a:rPr lang="es-ES" sz="2000" dirty="0"/>
              <a:t> (911) de esas consultas se realizaron </a:t>
            </a:r>
            <a:r>
              <a:rPr lang="es-ES" sz="2000" b="1" dirty="0"/>
              <a:t>en servicios de Urgencias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s-ES" sz="2000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s-ES" sz="2000" dirty="0"/>
              <a:t>De media, </a:t>
            </a:r>
            <a:r>
              <a:rPr lang="es-ES" sz="2000" b="1" dirty="0"/>
              <a:t>2 visitas </a:t>
            </a:r>
            <a:r>
              <a:rPr lang="es-ES" sz="2000" dirty="0"/>
              <a:t>en servicios de Urgencias por cada paciente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/>
          </a:p>
          <a:p>
            <a:pPr algn="just"/>
            <a:r>
              <a:rPr lang="es-ES" sz="2000" b="1" dirty="0"/>
              <a:t>El 28,4% del total de oportunidades perdidas se dieron en servicios de Urgencias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b="1" dirty="0"/>
              <a:t>La prevalencia de diagnóstico tardío aumentó cuanto mayor fue la frecuentación asistencial en servicios de Urgencias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46F2F04-2C0A-C026-B47A-09A85A173C67}"/>
              </a:ext>
            </a:extLst>
          </p:cNvPr>
          <p:cNvSpPr txBox="1"/>
          <p:nvPr/>
        </p:nvSpPr>
        <p:spPr>
          <a:xfrm>
            <a:off x="680747" y="6630760"/>
            <a:ext cx="114954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Gargallo-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Bernad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 et al.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Missed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opportunities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diagnosis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human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immunodeficiency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virus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infection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Region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Aragon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Late diagnosis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importance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Enferm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Infecc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Microbiol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Clin (Engl Ed). 2019 Feb;37(2):100-108. English,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Spanish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10.1016/j.eimc.2018.03.007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688003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Texto&#10;&#10;Descripción generada automáticamente">
            <a:extLst>
              <a:ext uri="{FF2B5EF4-FFF2-40B4-BE49-F238E27FC236}">
                <a16:creationId xmlns:a16="http://schemas.microsoft.com/office/drawing/2014/main" id="{70E7F77C-A95E-9815-411A-D867125BF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798" y="585152"/>
            <a:ext cx="4565015" cy="568769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D6D45A8-EDBD-B174-98D6-67573DC27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13" y="3104196"/>
            <a:ext cx="6447155" cy="6496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3C63346-F74C-09B0-3054-B11850BFCD73}"/>
              </a:ext>
            </a:extLst>
          </p:cNvPr>
          <p:cNvSpPr txBox="1"/>
          <p:nvPr/>
        </p:nvSpPr>
        <p:spPr>
          <a:xfrm>
            <a:off x="2798314" y="6630760"/>
            <a:ext cx="93778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Pizarro Portillo A et al. Prevalencia y características de los pacientes con infección por virus de la inmunodeficiencia humana (VIH) diagnosticados de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novo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en un servicio de urgencias. Emergencias. 2016 Oct;28(5):313-319</a:t>
            </a:r>
            <a:endParaRPr lang="es-ES" sz="8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16677E9-B251-9BFC-1CD9-66CA785EBDF2}"/>
              </a:ext>
            </a:extLst>
          </p:cNvPr>
          <p:cNvSpPr/>
          <p:nvPr/>
        </p:nvSpPr>
        <p:spPr>
          <a:xfrm>
            <a:off x="6788189" y="3147752"/>
            <a:ext cx="3342255" cy="228113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85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B60C05F-5C84-74C6-3C87-0F92E1D62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150" y="1486535"/>
            <a:ext cx="10045700" cy="388493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AB0985B-F50D-C5FE-7B4F-D119BE1703AC}"/>
              </a:ext>
            </a:extLst>
          </p:cNvPr>
          <p:cNvSpPr txBox="1"/>
          <p:nvPr/>
        </p:nvSpPr>
        <p:spPr>
          <a:xfrm>
            <a:off x="571743" y="6627585"/>
            <a:ext cx="116044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González Del Castillo J et al.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Recommendations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early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diagnosis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suspected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human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immunodeficiency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virus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infection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emergency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department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referral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follow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-up: a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consensus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statement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SEMES. Emergencias. 2020 Dic;32(6):416-426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1138501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DF56957C-B775-D40C-92F2-B3B2FE6F2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525" y="353060"/>
            <a:ext cx="9378950" cy="6151880"/>
          </a:xfrm>
        </p:spPr>
      </p:pic>
    </p:spTree>
    <p:extLst>
      <p:ext uri="{BB962C8B-B14F-4D97-AF65-F5344CB8AC3E}">
        <p14:creationId xmlns:p14="http://schemas.microsoft.com/office/powerpoint/2010/main" val="3411947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C86BC512-154C-DAD4-D870-1C184C63B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3850" y="704850"/>
            <a:ext cx="6464300" cy="54483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1206357-76E8-51FE-C5CC-34DBE32580D6}"/>
              </a:ext>
            </a:extLst>
          </p:cNvPr>
          <p:cNvSpPr txBox="1"/>
          <p:nvPr/>
        </p:nvSpPr>
        <p:spPr>
          <a:xfrm>
            <a:off x="5444871" y="6627585"/>
            <a:ext cx="6731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En https://</a:t>
            </a:r>
            <a:r>
              <a:rPr lang="es-ES" sz="800" dirty="0" err="1"/>
              <a:t>www.sanidad.gob.es</a:t>
            </a:r>
            <a:r>
              <a:rPr lang="es-ES" sz="800" dirty="0"/>
              <a:t>/ciudadanos/</a:t>
            </a:r>
            <a:r>
              <a:rPr lang="es-ES" sz="800" dirty="0" err="1"/>
              <a:t>enfLesiones</a:t>
            </a:r>
            <a:r>
              <a:rPr lang="es-ES" sz="800" dirty="0"/>
              <a:t>/</a:t>
            </a:r>
            <a:r>
              <a:rPr lang="es-ES" sz="800" dirty="0" err="1"/>
              <a:t>enfTransmisibles</a:t>
            </a:r>
            <a:r>
              <a:rPr lang="es-ES" sz="800" dirty="0"/>
              <a:t>/sida/</a:t>
            </a:r>
            <a:r>
              <a:rPr lang="es-ES" sz="800" dirty="0" err="1"/>
              <a:t>docs</a:t>
            </a:r>
            <a:r>
              <a:rPr lang="es-ES" sz="800" dirty="0"/>
              <a:t>/</a:t>
            </a:r>
            <a:r>
              <a:rPr lang="es-ES" sz="800" dirty="0" err="1"/>
              <a:t>GuiaRecomendacionesDiagnosticoPrecozVIH.pdf</a:t>
            </a:r>
            <a:r>
              <a:rPr lang="es-ES" sz="800" dirty="0"/>
              <a:t> Consultado 1/12/2023</a:t>
            </a:r>
          </a:p>
        </p:txBody>
      </p:sp>
    </p:spTree>
    <p:extLst>
      <p:ext uri="{BB962C8B-B14F-4D97-AF65-F5344CB8AC3E}">
        <p14:creationId xmlns:p14="http://schemas.microsoft.com/office/powerpoint/2010/main" val="2219323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8B0F2288-4EAD-30D3-6D33-288CCC360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495" y="382905"/>
            <a:ext cx="5795010" cy="60921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1206357-76E8-51FE-C5CC-34DBE32580D6}"/>
              </a:ext>
            </a:extLst>
          </p:cNvPr>
          <p:cNvSpPr txBox="1"/>
          <p:nvPr/>
        </p:nvSpPr>
        <p:spPr>
          <a:xfrm>
            <a:off x="5444871" y="6627585"/>
            <a:ext cx="6731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En https://</a:t>
            </a:r>
            <a:r>
              <a:rPr lang="es-ES" sz="800" dirty="0" err="1"/>
              <a:t>www.sanidad.gob.es</a:t>
            </a:r>
            <a:r>
              <a:rPr lang="es-ES" sz="800" dirty="0"/>
              <a:t>/ciudadanos/</a:t>
            </a:r>
            <a:r>
              <a:rPr lang="es-ES" sz="800" dirty="0" err="1"/>
              <a:t>enfLesiones</a:t>
            </a:r>
            <a:r>
              <a:rPr lang="es-ES" sz="800" dirty="0"/>
              <a:t>/</a:t>
            </a:r>
            <a:r>
              <a:rPr lang="es-ES" sz="800" dirty="0" err="1"/>
              <a:t>enfTransmisibles</a:t>
            </a:r>
            <a:r>
              <a:rPr lang="es-ES" sz="800" dirty="0"/>
              <a:t>/sida/</a:t>
            </a:r>
            <a:r>
              <a:rPr lang="es-ES" sz="800" dirty="0" err="1"/>
              <a:t>docs</a:t>
            </a:r>
            <a:r>
              <a:rPr lang="es-ES" sz="800" dirty="0"/>
              <a:t>/</a:t>
            </a:r>
            <a:r>
              <a:rPr lang="es-ES" sz="800" dirty="0" err="1"/>
              <a:t>GuiaRecomendacionesDiagnosticoPrecozVIH.pdf</a:t>
            </a:r>
            <a:r>
              <a:rPr lang="es-ES" sz="800" dirty="0"/>
              <a:t> Consultado 1/12/2023</a:t>
            </a:r>
          </a:p>
        </p:txBody>
      </p:sp>
    </p:spTree>
    <p:extLst>
      <p:ext uri="{BB962C8B-B14F-4D97-AF65-F5344CB8AC3E}">
        <p14:creationId xmlns:p14="http://schemas.microsoft.com/office/powerpoint/2010/main" val="272473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AFBD184-BBEA-59F9-B6BA-E10832F63321}"/>
              </a:ext>
            </a:extLst>
          </p:cNvPr>
          <p:cNvSpPr txBox="1"/>
          <p:nvPr/>
        </p:nvSpPr>
        <p:spPr>
          <a:xfrm>
            <a:off x="9785804" y="6627585"/>
            <a:ext cx="23903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En https://</a:t>
            </a:r>
            <a:r>
              <a:rPr lang="es-ES" sz="800" dirty="0" err="1"/>
              <a:t>www.unaids.org</a:t>
            </a:r>
            <a:r>
              <a:rPr lang="es-ES" sz="800" dirty="0"/>
              <a:t>/es Consultado 1/12/2023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E400CC-2BB4-28EC-FCC6-105397966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1C3B68-D696-B442-EA48-29BDBF94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" y="1221422"/>
            <a:ext cx="10816590" cy="441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99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A7BAD5-A267-1129-20B0-0878F1047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80" y="342900"/>
            <a:ext cx="946404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84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F3E4A0-64A4-14F9-A504-3A0473818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0" y="988695"/>
            <a:ext cx="10739120" cy="48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27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BC0D-A615-9D16-BE76-A0AF2E4A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b="1" dirty="0"/>
              <a:t>Resultados globales a 30 de septiembre de 2023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FF6E24F-CF6A-FEF8-28C9-BB4FC6FDD8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383438"/>
              </p:ext>
            </p:extLst>
          </p:nvPr>
        </p:nvGraphicFramePr>
        <p:xfrm>
          <a:off x="655402" y="1869161"/>
          <a:ext cx="52514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BE2C6B67-8B6F-4E03-A80E-E1DD371C522A}"/>
              </a:ext>
            </a:extLst>
          </p:cNvPr>
          <p:cNvSpPr/>
          <p:nvPr/>
        </p:nvSpPr>
        <p:spPr>
          <a:xfrm>
            <a:off x="655402" y="4640473"/>
            <a:ext cx="5251450" cy="38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b="1" dirty="0"/>
              <a:t>Total serologías: 106.621</a:t>
            </a:r>
            <a:endParaRPr lang="es-ES" b="1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6AE767D-35B9-4DD0-269A-17C353AF81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036671"/>
              </p:ext>
            </p:extLst>
          </p:nvPr>
        </p:nvGraphicFramePr>
        <p:xfrm>
          <a:off x="6344106" y="1882255"/>
          <a:ext cx="52641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C0A34F22-694E-0158-2D0C-C7A2A0A66633}"/>
              </a:ext>
            </a:extLst>
          </p:cNvPr>
          <p:cNvSpPr/>
          <p:nvPr/>
        </p:nvSpPr>
        <p:spPr>
          <a:xfrm>
            <a:off x="6344106" y="4653567"/>
            <a:ext cx="5192492" cy="38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b="1" dirty="0"/>
              <a:t>Total nuevos diagnósticos: 1.314</a:t>
            </a:r>
            <a:endParaRPr lang="es-ES" b="1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B9F7EAB-A14B-5140-9C6D-150DBFCF2948}"/>
              </a:ext>
            </a:extLst>
          </p:cNvPr>
          <p:cNvSpPr txBox="1">
            <a:spLocks/>
          </p:cNvSpPr>
          <p:nvPr/>
        </p:nvSpPr>
        <p:spPr>
          <a:xfrm>
            <a:off x="838200" y="52809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/>
              <a:t>Tasa de positividad 1,23 %</a:t>
            </a:r>
          </a:p>
        </p:txBody>
      </p:sp>
    </p:spTree>
    <p:extLst>
      <p:ext uri="{BB962C8B-B14F-4D97-AF65-F5344CB8AC3E}">
        <p14:creationId xmlns:p14="http://schemas.microsoft.com/office/powerpoint/2010/main" val="115567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765FB1D-816D-6A18-9572-AC8BADDEC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735"/>
          <a:stretch/>
        </p:blipFill>
        <p:spPr>
          <a:xfrm>
            <a:off x="1219200" y="1035146"/>
            <a:ext cx="9753600" cy="47877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583C26B-6033-B4BE-A32E-BAC984D79B5B}"/>
              </a:ext>
            </a:extLst>
          </p:cNvPr>
          <p:cNvSpPr txBox="1"/>
          <p:nvPr/>
        </p:nvSpPr>
        <p:spPr>
          <a:xfrm>
            <a:off x="1100734" y="6627585"/>
            <a:ext cx="11075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González Del Castillo J et al;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Emergency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HIV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network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investigators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Feasibility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 selective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targeted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strategy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HIV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testing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emergency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departments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a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before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-after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study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Eur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Emerg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2023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Sep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20.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10.1097/MEJ.0000000000001078.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ahead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print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344099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4A3497-54BB-5DAF-2321-9FAB757FA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41450"/>
            <a:ext cx="9601200" cy="39751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FAC9FB-D917-46D0-06FD-EE716F5E1618}"/>
              </a:ext>
            </a:extLst>
          </p:cNvPr>
          <p:cNvSpPr txBox="1"/>
          <p:nvPr/>
        </p:nvSpPr>
        <p:spPr>
          <a:xfrm>
            <a:off x="820208" y="6503760"/>
            <a:ext cx="11355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Miró O et al; en representación del grupo de trabajo “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Urgències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VIHgila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”. Detección en urgencias de infección por VIH en pacientes que consultan por condiciones potencialmente relacionadas con infección oculta: Resultados iniciales del programa “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Urgències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VIHgila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”.</a:t>
            </a:r>
          </a:p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Rev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Esp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Quimioter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2023 Apr;36(2):169-179.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Spanish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10.37201/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req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/085.2022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1933629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FFAB79-EEF2-5707-0FE3-EF869338A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61" t="24605" r="34119" b="40206"/>
          <a:stretch/>
        </p:blipFill>
        <p:spPr>
          <a:xfrm>
            <a:off x="1533510" y="774412"/>
            <a:ext cx="9124980" cy="53091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05B016D-0874-7D0B-D5A5-DFACA6E03FC3}"/>
              </a:ext>
            </a:extLst>
          </p:cNvPr>
          <p:cNvSpPr txBox="1"/>
          <p:nvPr/>
        </p:nvSpPr>
        <p:spPr>
          <a:xfrm>
            <a:off x="1100734" y="6627585"/>
            <a:ext cx="11075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González Del Castillo J et al;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Emergency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HIV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network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investigators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Feasibility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 selective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targeted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strategy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HIV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testing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emergency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departments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a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before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-after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study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Eur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Emerg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2023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Sep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20.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10.1097/MEJ.0000000000001078.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ahead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print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endParaRPr lang="es-ES" sz="8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90F3A01-8746-833A-F2AA-B5AE3D2D05BE}"/>
              </a:ext>
            </a:extLst>
          </p:cNvPr>
          <p:cNvSpPr/>
          <p:nvPr/>
        </p:nvSpPr>
        <p:spPr>
          <a:xfrm>
            <a:off x="7919999" y="2412000"/>
            <a:ext cx="1440000" cy="3240000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01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1">
            <a:extLst>
              <a:ext uri="{FF2B5EF4-FFF2-40B4-BE49-F238E27FC236}">
                <a16:creationId xmlns:a16="http://schemas.microsoft.com/office/drawing/2014/main" id="{37CE27E9-9094-4DA9-BD61-73319F5321DA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12192003" cy="1325563"/>
          </a:xfrm>
          <a:prstGeom prst="rect">
            <a:avLst/>
          </a:prstGeom>
          <a:solidFill>
            <a:srgbClr val="E2E2F6"/>
          </a:solidFill>
          <a:ln>
            <a:noFill/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272780"/>
                </a:solidFill>
              </a:rPr>
              <a:t>NAC</a:t>
            </a:r>
            <a:r>
              <a:rPr lang="es-ES" sz="3600" dirty="0">
                <a:solidFill>
                  <a:srgbClr val="272780"/>
                </a:solidFill>
              </a:rPr>
              <a:t> es una de las patologías de </a:t>
            </a:r>
            <a:r>
              <a:rPr lang="es-ES" sz="3600" b="1" dirty="0">
                <a:solidFill>
                  <a:srgbClr val="272780"/>
                </a:solidFill>
              </a:rPr>
              <a:t>mayor atención </a:t>
            </a:r>
            <a:r>
              <a:rPr lang="es-ES" sz="3600" dirty="0">
                <a:solidFill>
                  <a:srgbClr val="272780"/>
                </a:solidFill>
              </a:rPr>
              <a:t>en Urgencias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>
                <a:solidFill>
                  <a:srgbClr val="272780"/>
                </a:solidFill>
              </a:rPr>
              <a:t>con un </a:t>
            </a:r>
            <a:r>
              <a:rPr lang="es-ES" sz="3600" b="1" dirty="0">
                <a:solidFill>
                  <a:srgbClr val="272780"/>
                </a:solidFill>
              </a:rPr>
              <a:t>mayor diagnostico tardío </a:t>
            </a:r>
            <a:r>
              <a:rPr lang="es-ES" sz="3600">
                <a:solidFill>
                  <a:srgbClr val="272780"/>
                </a:solidFill>
              </a:rPr>
              <a:t>del VIH</a:t>
            </a:r>
            <a:endParaRPr lang="es-ES" sz="3600" baseline="30000" dirty="0">
              <a:solidFill>
                <a:srgbClr val="27278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B7D818-AF9D-9868-8CBF-9D7A8157F153}"/>
              </a:ext>
            </a:extLst>
          </p:cNvPr>
          <p:cNvSpPr txBox="1"/>
          <p:nvPr/>
        </p:nvSpPr>
        <p:spPr>
          <a:xfrm>
            <a:off x="-15875" y="6502902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González del Castillo J et al.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Recommendations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early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diagnosis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suspected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human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immunodeficiency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virus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infection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in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emergency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department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and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referral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patients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for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follow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-up: a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consensus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statement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SEMES. Emergencias. 2020 Dic;32(6):416-426</a:t>
            </a:r>
            <a:endParaRPr lang="es-ES" sz="800" dirty="0"/>
          </a:p>
          <a:p>
            <a:pPr algn="r"/>
            <a:r>
              <a:rPr lang="es-ES" sz="800" dirty="0" err="1">
                <a:effectLst/>
              </a:rPr>
              <a:t>Martinez</a:t>
            </a:r>
            <a:r>
              <a:rPr lang="es-ES" sz="800" dirty="0">
                <a:effectLst/>
              </a:rPr>
              <a:t> Ortiz de </a:t>
            </a:r>
            <a:r>
              <a:rPr lang="es-ES" sz="800" dirty="0" err="1">
                <a:effectLst/>
              </a:rPr>
              <a:t>Zárate</a:t>
            </a:r>
            <a:r>
              <a:rPr lang="es-ES" sz="800" dirty="0">
                <a:effectLst/>
              </a:rPr>
              <a:t> M et al. Estudio INFURG-SEMES: </a:t>
            </a:r>
            <a:r>
              <a:rPr lang="es-ES" sz="800" dirty="0" err="1">
                <a:effectLst/>
              </a:rPr>
              <a:t>Epidemiología</a:t>
            </a:r>
            <a:r>
              <a:rPr lang="es-ES" sz="800" dirty="0">
                <a:effectLst/>
              </a:rPr>
              <a:t> de las Infecciones en los Servicios de Urgencias Hospitalarios y </a:t>
            </a:r>
            <a:r>
              <a:rPr lang="es-ES" sz="800" dirty="0" err="1">
                <a:effectLst/>
              </a:rPr>
              <a:t>evolución</a:t>
            </a:r>
            <a:r>
              <a:rPr lang="es-ES" sz="800" dirty="0">
                <a:effectLst/>
              </a:rPr>
              <a:t> durante la </a:t>
            </a:r>
            <a:r>
              <a:rPr lang="es-ES" sz="800" dirty="0" err="1">
                <a:effectLst/>
              </a:rPr>
              <a:t>última</a:t>
            </a:r>
            <a:r>
              <a:rPr lang="es-ES" sz="800" dirty="0">
                <a:effectLst/>
              </a:rPr>
              <a:t> </a:t>
            </a:r>
            <a:r>
              <a:rPr lang="es-ES" sz="800" dirty="0" err="1">
                <a:effectLst/>
              </a:rPr>
              <a:t>década</a:t>
            </a:r>
            <a:r>
              <a:rPr lang="es-ES" sz="800" dirty="0">
                <a:effectLst/>
              </a:rPr>
              <a:t>. Emergencias 2013; 25: 368-78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68DD94-E95E-3401-5F51-BB17211FDD50}"/>
              </a:ext>
            </a:extLst>
          </p:cNvPr>
          <p:cNvSpPr txBox="1"/>
          <p:nvPr/>
        </p:nvSpPr>
        <p:spPr>
          <a:xfrm>
            <a:off x="1079999" y="2160000"/>
            <a:ext cx="9900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lvl="2" algn="just"/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NAC supone el 1,3% de las atenciones en urgencias hospitalarias</a:t>
            </a:r>
            <a:endParaRPr lang="es-ES" sz="2800" baseline="30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5" lvl="2" algn="just"/>
            <a:endParaRPr kumimoji="0" lang="es-ES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5" lvl="2" algn="just"/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NAC supone el 9,5% de todas las atenciones por procesos infecciosos en urgencias hospitalarias</a:t>
            </a:r>
            <a:endParaRPr kumimoji="0" lang="es-E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5" lvl="2" algn="just">
              <a:buFont typeface="+mj-lt"/>
              <a:buAutoNum type="arabicPeriod"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5" lvl="2" algn="just"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 aproximadamente el 75% de todas las NAC diagnosticadas son atendidas en los servicios de urgencia hospitalarios</a:t>
            </a:r>
            <a:endParaRPr kumimoji="0" lang="es-E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629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1">
            <a:extLst>
              <a:ext uri="{FF2B5EF4-FFF2-40B4-BE49-F238E27FC236}">
                <a16:creationId xmlns:a16="http://schemas.microsoft.com/office/drawing/2014/main" id="{37CE27E9-9094-4DA9-BD61-73319F5321DA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12192003" cy="1325563"/>
          </a:xfrm>
          <a:prstGeom prst="rect">
            <a:avLst/>
          </a:prstGeom>
          <a:solidFill>
            <a:srgbClr val="E2E2F6"/>
          </a:solidFill>
          <a:ln>
            <a:noFill/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ea typeface="+mj-ea"/>
                <a:cs typeface="+mj-cs"/>
              </a:rPr>
              <a:t>N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ea typeface="+mj-ea"/>
                <a:cs typeface="+mj-cs"/>
              </a:rPr>
              <a:t>AC es 50 veces más frecuente en pacientes con VIH   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ea typeface="+mj-ea"/>
                <a:cs typeface="+mj-cs"/>
              </a:rPr>
              <a:t>que en población general</a:t>
            </a:r>
            <a:r>
              <a:rPr kumimoji="0" lang="es-ES" sz="3600" b="1" i="0" u="none" strike="noStrike" kern="1200" cap="none" spc="0" normalizeH="0" baseline="3000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ea typeface="+mj-ea"/>
                <a:cs typeface="+mj-cs"/>
              </a:rPr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53E80B-43D7-F611-952F-B83B5FA43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60" y="1954232"/>
            <a:ext cx="5079240" cy="42687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3E35B2-1B73-0D7A-BC9C-44FF1A160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540" y="2348794"/>
            <a:ext cx="4076700" cy="3492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8084315-9021-9514-EA6C-1B2F97025164}"/>
              </a:ext>
            </a:extLst>
          </p:cNvPr>
          <p:cNvSpPr txBox="1"/>
          <p:nvPr/>
        </p:nvSpPr>
        <p:spPr>
          <a:xfrm>
            <a:off x="-15875" y="6502902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Damery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 et al.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Assessing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predictive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value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HIV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indicator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conditions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general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practice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a case-control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study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using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THIN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database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Br J Gen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Pract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2013 Jun;63(611):e370-7.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10.3399/bjgp13X668159</a:t>
            </a:r>
          </a:p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González del Castillo J et al.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Recommendations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early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diagnosis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suspected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human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immunodeficiency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virus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infection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in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emergency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department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and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referral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patients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for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follow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-up: a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consensus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statement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SEMES. Emergencias. 2020 Dic;32(6):416-426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86151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1">
            <a:extLst>
              <a:ext uri="{FF2B5EF4-FFF2-40B4-BE49-F238E27FC236}">
                <a16:creationId xmlns:a16="http://schemas.microsoft.com/office/drawing/2014/main" id="{37CE27E9-9094-4DA9-BD61-73319F5321DA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12192003" cy="1325563"/>
          </a:xfrm>
          <a:prstGeom prst="rect">
            <a:avLst/>
          </a:prstGeom>
          <a:solidFill>
            <a:srgbClr val="E2E2F6"/>
          </a:solidFill>
          <a:ln>
            <a:noFill/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>
                <a:solidFill>
                  <a:srgbClr val="272780"/>
                </a:solidFill>
                <a:latin typeface="+mn-lt"/>
              </a:rPr>
              <a:t>Del total de NAC atendidas en urgencias hospitalarias,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272780"/>
                </a:solidFill>
                <a:latin typeface="+mn-lt"/>
              </a:rPr>
              <a:t>se recomienda serología de VIH en un máximo del 12%</a:t>
            </a:r>
            <a:endParaRPr lang="es-ES" sz="3600" b="1" baseline="30000" dirty="0">
              <a:solidFill>
                <a:srgbClr val="272780"/>
              </a:solidFill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70EC93-A499-A3B3-97A7-C59578E0C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12" t="37411" r="36140" b="59158"/>
          <a:stretch/>
        </p:blipFill>
        <p:spPr>
          <a:xfrm>
            <a:off x="-15875" y="1800000"/>
            <a:ext cx="12207875" cy="45237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2EFCB7E-AFDC-085E-E9DF-FD3E2B12C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167" y="1845725"/>
            <a:ext cx="6236749" cy="327383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415F9D6-C1F5-290B-F66E-4C7D679CD2FC}"/>
              </a:ext>
            </a:extLst>
          </p:cNvPr>
          <p:cNvSpPr txBox="1"/>
          <p:nvPr/>
        </p:nvSpPr>
        <p:spPr>
          <a:xfrm>
            <a:off x="751114" y="5375623"/>
            <a:ext cx="106625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*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</a:rPr>
              <a:t>Todos los pacientes entre 18 y 65 años, excepto en aquellos pacientes que presenten patologías predisponentes alternativas que impliquen un aumento del riesgo de padecer NAC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B69F877-A985-BFFA-3A88-7D7BA469E6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48" t="40906" r="14223" b="33422"/>
          <a:stretch/>
        </p:blipFill>
        <p:spPr>
          <a:xfrm>
            <a:off x="1820466" y="2030697"/>
            <a:ext cx="2187360" cy="1314512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F4DB5FC8-80F1-69A0-F6CB-CECB45844C2B}"/>
              </a:ext>
            </a:extLst>
          </p:cNvPr>
          <p:cNvSpPr/>
          <p:nvPr/>
        </p:nvSpPr>
        <p:spPr bwMode="auto">
          <a:xfrm>
            <a:off x="11041670" y="3482643"/>
            <a:ext cx="748145" cy="562305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l"/>
            <a:endParaRPr lang="es-ES" sz="3599" dirty="0">
              <a:latin typeface="Poppins" pitchFamily="2" charset="77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74AC3C9-B869-4B55-C18F-C7E821B7F165}"/>
              </a:ext>
            </a:extLst>
          </p:cNvPr>
          <p:cNvSpPr/>
          <p:nvPr/>
        </p:nvSpPr>
        <p:spPr bwMode="auto">
          <a:xfrm>
            <a:off x="5879756" y="3482643"/>
            <a:ext cx="748145" cy="562305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l"/>
            <a:endParaRPr lang="es-ES" sz="3599" dirty="0">
              <a:latin typeface="Poppins" pitchFamily="2" charset="77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B3F6BC5-3EDE-8A19-952F-049A28E69977}"/>
              </a:ext>
            </a:extLst>
          </p:cNvPr>
          <p:cNvSpPr/>
          <p:nvPr/>
        </p:nvSpPr>
        <p:spPr bwMode="auto">
          <a:xfrm>
            <a:off x="9933325" y="2674021"/>
            <a:ext cx="1856490" cy="562305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l"/>
            <a:endParaRPr lang="es-ES" sz="3599" dirty="0">
              <a:latin typeface="Poppins" pitchFamily="2" charset="77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4716496-472B-1442-15AF-8BF7F352030F}"/>
              </a:ext>
            </a:extLst>
          </p:cNvPr>
          <p:cNvSpPr txBox="1"/>
          <p:nvPr/>
        </p:nvSpPr>
        <p:spPr>
          <a:xfrm>
            <a:off x="338860" y="3575906"/>
            <a:ext cx="53942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La Recomendaciones SEMES implican solicitar serología de VIH a un máximo del </a:t>
            </a:r>
            <a:r>
              <a:rPr lang="es-ES" sz="2400" b="1" dirty="0"/>
              <a:t>12% de las NAC atendidas en urgencias</a:t>
            </a:r>
            <a:r>
              <a:rPr lang="es-ES" b="1" dirty="0"/>
              <a:t>*</a:t>
            </a:r>
            <a:endParaRPr lang="es-ES" sz="2400" b="1" baseline="300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5CBA9A3-D5FD-24B0-0D95-BDC4EC55A0D6}"/>
              </a:ext>
            </a:extLst>
          </p:cNvPr>
          <p:cNvSpPr txBox="1"/>
          <p:nvPr/>
        </p:nvSpPr>
        <p:spPr>
          <a:xfrm>
            <a:off x="-15875" y="6626727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González del Castillo J et al.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Recommendations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early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diagnosis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suspected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human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immunodeficiency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virus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infection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in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emergency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department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and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referral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patients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for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follow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-up: a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consensus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statement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</a:rPr>
              <a:t> SEMES. Emergencias. 2020 Dic;32(6):416-426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251982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1">
            <a:extLst>
              <a:ext uri="{FF2B5EF4-FFF2-40B4-BE49-F238E27FC236}">
                <a16:creationId xmlns:a16="http://schemas.microsoft.com/office/drawing/2014/main" id="{37CE27E9-9094-4DA9-BD61-73319F5321DA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12192003" cy="1325563"/>
          </a:xfrm>
          <a:prstGeom prst="rect">
            <a:avLst/>
          </a:prstGeom>
          <a:solidFill>
            <a:srgbClr val="E2E2F6"/>
          </a:solidFill>
          <a:ln>
            <a:noFill/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ea typeface="+mj-ea"/>
                <a:cs typeface="+mj-cs"/>
              </a:rPr>
              <a:t>Implementación de Recomendaciones SEMES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ea typeface="+mj-ea"/>
                <a:cs typeface="+mj-cs"/>
              </a:rPr>
              <a:t>Urgencias VIHgila (10 hospitales).</a:t>
            </a:r>
            <a:r>
              <a:rPr lang="es-ES" sz="3600" b="1" dirty="0">
                <a:solidFill>
                  <a:srgbClr val="272780"/>
                </a:solidFill>
              </a:rPr>
              <a:t>Enero 2023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32E961-3C57-419A-A267-0F978FE99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65" t="15359" r="33544" b="39747"/>
          <a:stretch/>
        </p:blipFill>
        <p:spPr>
          <a:xfrm>
            <a:off x="342902" y="2786158"/>
            <a:ext cx="3709093" cy="2617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51C92B61-80E3-407A-B4B9-045A982CFAD4}"/>
              </a:ext>
            </a:extLst>
          </p:cNvPr>
          <p:cNvSpPr txBox="1"/>
          <p:nvPr/>
        </p:nvSpPr>
        <p:spPr>
          <a:xfrm>
            <a:off x="4320000" y="2340000"/>
            <a:ext cx="7200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12% del total serologías por NAC como motivo de solicitud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2,1% de las serologías </a:t>
            </a:r>
            <a:r>
              <a:rPr lang="es-ES" sz="2600" b="1" dirty="0">
                <a:solidFill>
                  <a:srgbClr val="C00000"/>
                </a:solidFill>
                <a:cs typeface="Arial" panose="020B0604020202020204" pitchFamily="34" charset="0"/>
              </a:rPr>
              <a:t>en pacientes con NAC con resultado positivo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40% del total de diagnósticos por NAC como motivo de solicitud 	  	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61E540-E2E5-C31F-5787-E33932B10E4C}"/>
              </a:ext>
            </a:extLst>
          </p:cNvPr>
          <p:cNvSpPr txBox="1"/>
          <p:nvPr/>
        </p:nvSpPr>
        <p:spPr>
          <a:xfrm>
            <a:off x="820208" y="6503760"/>
            <a:ext cx="11355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Miró O et al; en representación del grupo de trabajo “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Urgències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VIHgila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”. Detección en urgencias de infección por VIH en pacientes que consultan por condiciones potencialmente relacionadas con infección oculta: Resultados iniciales del programa “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Urgències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VIHgila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”.</a:t>
            </a:r>
          </a:p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Rev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Esp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Quimioter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2023 Apr;36(2):169-179.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Spanish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10.37201/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req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/085.2022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3855626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B5C2E-1B1C-5E95-2AF5-59A687CA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6,23/100.000 (2956 nuevos diagnósticos)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F5FC8A-980D-8921-711E-78B9D90E2116}"/>
              </a:ext>
            </a:extLst>
          </p:cNvPr>
          <p:cNvSpPr txBox="1"/>
          <p:nvPr/>
        </p:nvSpPr>
        <p:spPr>
          <a:xfrm>
            <a:off x="3368984" y="6627585"/>
            <a:ext cx="88072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HIB/AIDS </a:t>
            </a:r>
            <a:r>
              <a:rPr lang="es-ES" sz="800" dirty="0" err="1"/>
              <a:t>surveillance</a:t>
            </a:r>
            <a:r>
              <a:rPr lang="es-ES" sz="800" dirty="0"/>
              <a:t> in </a:t>
            </a:r>
            <a:r>
              <a:rPr lang="es-ES" sz="800" dirty="0" err="1"/>
              <a:t>Europe</a:t>
            </a:r>
            <a:r>
              <a:rPr lang="es-ES" sz="800" dirty="0"/>
              <a:t> 2023 – 2022 data En https://</a:t>
            </a:r>
            <a:r>
              <a:rPr lang="es-ES" sz="800" dirty="0" err="1"/>
              <a:t>www.ecdc.europa.eu</a:t>
            </a:r>
            <a:r>
              <a:rPr lang="es-ES" sz="800" dirty="0"/>
              <a:t>/sites/default/files/</a:t>
            </a:r>
            <a:r>
              <a:rPr lang="es-ES" sz="800" dirty="0" err="1"/>
              <a:t>documents</a:t>
            </a:r>
            <a:r>
              <a:rPr lang="es-ES" sz="800" dirty="0"/>
              <a:t>/HIV-AIDS_surveillance_in_Europe_2023_%28_2022_data_%29_0.pdf Consultado 1/12/2023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0F6586-5F18-9E92-C57E-496E42CB9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74739"/>
            <a:ext cx="7772400" cy="47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59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747897-3532-0A3B-A267-4B260BB7E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369" y="0"/>
            <a:ext cx="3237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41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882164E-586B-C21B-9905-BDF638D7F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7040" y="279400"/>
            <a:ext cx="3677920" cy="6299200"/>
          </a:xfrm>
        </p:spPr>
      </p:pic>
    </p:spTree>
    <p:extLst>
      <p:ext uri="{BB962C8B-B14F-4D97-AF65-F5344CB8AC3E}">
        <p14:creationId xmlns:p14="http://schemas.microsoft.com/office/powerpoint/2010/main" val="702379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1">
            <a:extLst>
              <a:ext uri="{FF2B5EF4-FFF2-40B4-BE49-F238E27FC236}">
                <a16:creationId xmlns:a16="http://schemas.microsoft.com/office/drawing/2014/main" id="{37CE27E9-9094-4DA9-BD61-73319F5321D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3" cy="1805650"/>
          </a:xfrm>
          <a:prstGeom prst="rect">
            <a:avLst/>
          </a:prstGeom>
          <a:solidFill>
            <a:srgbClr val="E2E2F6"/>
          </a:solidFill>
          <a:ln>
            <a:noFill/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Decálogo para promover la implementación y mejora de las recomendaciones para el diagnóstico temprano del VIH en los servicios de Urgencias</a:t>
            </a:r>
            <a:endParaRPr kumimoji="0" lang="es-E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02C057E-876C-433A-9764-BD852722550A}"/>
              </a:ext>
            </a:extLst>
          </p:cNvPr>
          <p:cNvSpPr/>
          <p:nvPr/>
        </p:nvSpPr>
        <p:spPr bwMode="auto">
          <a:xfrm>
            <a:off x="238499" y="2170836"/>
            <a:ext cx="362793" cy="330178"/>
          </a:xfrm>
          <a:prstGeom prst="rect">
            <a:avLst/>
          </a:prstGeom>
          <a:solidFill>
            <a:schemeClr val="bg1"/>
          </a:solidFill>
          <a:ln>
            <a:solidFill>
              <a:srgbClr val="272780"/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210B16-29B9-4DF0-AC8A-28B39B07D438}"/>
              </a:ext>
            </a:extLst>
          </p:cNvPr>
          <p:cNvSpPr txBox="1"/>
          <p:nvPr/>
        </p:nvSpPr>
        <p:spPr>
          <a:xfrm>
            <a:off x="708609" y="2165701"/>
            <a:ext cx="5096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Consolidar y expandir la red de hospitales VIH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27278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D78C55F-C9D5-46AB-A10E-A91ADBDA7394}"/>
              </a:ext>
            </a:extLst>
          </p:cNvPr>
          <p:cNvCxnSpPr>
            <a:cxnSpLocks/>
          </p:cNvCxnSpPr>
          <p:nvPr/>
        </p:nvCxnSpPr>
        <p:spPr>
          <a:xfrm flipV="1">
            <a:off x="6065136" y="1805651"/>
            <a:ext cx="0" cy="4957646"/>
          </a:xfrm>
          <a:prstGeom prst="line">
            <a:avLst/>
          </a:prstGeom>
          <a:ln w="28575">
            <a:solidFill>
              <a:srgbClr val="2727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426A8F9-1A7A-4E09-87D4-E894F637BC4A}"/>
              </a:ext>
            </a:extLst>
          </p:cNvPr>
          <p:cNvSpPr/>
          <p:nvPr/>
        </p:nvSpPr>
        <p:spPr bwMode="auto">
          <a:xfrm>
            <a:off x="228117" y="3119614"/>
            <a:ext cx="362793" cy="330178"/>
          </a:xfrm>
          <a:prstGeom prst="rect">
            <a:avLst/>
          </a:prstGeom>
          <a:solidFill>
            <a:schemeClr val="bg1"/>
          </a:solidFill>
          <a:ln>
            <a:solidFill>
              <a:srgbClr val="272780"/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00F163C-025E-40D5-80E8-4B9496C11ACB}"/>
              </a:ext>
            </a:extLst>
          </p:cNvPr>
          <p:cNvSpPr txBox="1"/>
          <p:nvPr/>
        </p:nvSpPr>
        <p:spPr>
          <a:xfrm>
            <a:off x="698227" y="2964011"/>
            <a:ext cx="5096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Promover un cambio cultural en cada servicio de urgencias adherido a la red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27278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3" name="Gráfico 32" descr="Marca de verificación">
            <a:extLst>
              <a:ext uri="{FF2B5EF4-FFF2-40B4-BE49-F238E27FC236}">
                <a16:creationId xmlns:a16="http://schemas.microsoft.com/office/drawing/2014/main" id="{94CCF843-ADDC-4AF9-A4FC-38A12D4BC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781" y="2788064"/>
            <a:ext cx="774268" cy="774268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056E4609-6E3E-4F8A-9CC7-BAAAC483BD7F}"/>
              </a:ext>
            </a:extLst>
          </p:cNvPr>
          <p:cNvSpPr/>
          <p:nvPr/>
        </p:nvSpPr>
        <p:spPr bwMode="auto">
          <a:xfrm>
            <a:off x="238499" y="4041212"/>
            <a:ext cx="362793" cy="330178"/>
          </a:xfrm>
          <a:prstGeom prst="rect">
            <a:avLst/>
          </a:prstGeom>
          <a:solidFill>
            <a:schemeClr val="bg1"/>
          </a:solidFill>
          <a:ln>
            <a:solidFill>
              <a:srgbClr val="272780"/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8D33CC2-2580-4CCB-96BC-C41AC5FDF201}"/>
              </a:ext>
            </a:extLst>
          </p:cNvPr>
          <p:cNvSpPr txBox="1"/>
          <p:nvPr/>
        </p:nvSpPr>
        <p:spPr>
          <a:xfrm>
            <a:off x="708609" y="3894921"/>
            <a:ext cx="5096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Implicar al resto de los profesionales que pueden intervenir en el proceso asistencial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27278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6" name="Gráfico 35" descr="Marca de verificación">
            <a:extLst>
              <a:ext uri="{FF2B5EF4-FFF2-40B4-BE49-F238E27FC236}">
                <a16:creationId xmlns:a16="http://schemas.microsoft.com/office/drawing/2014/main" id="{AE7C35CC-E458-4A9E-BCF6-14D0087EB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163" y="3709662"/>
            <a:ext cx="774268" cy="774268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DC9385FA-45F3-4D6D-BEA0-A654C68CE6E3}"/>
              </a:ext>
            </a:extLst>
          </p:cNvPr>
          <p:cNvSpPr/>
          <p:nvPr/>
        </p:nvSpPr>
        <p:spPr bwMode="auto">
          <a:xfrm>
            <a:off x="228117" y="4978415"/>
            <a:ext cx="362793" cy="330178"/>
          </a:xfrm>
          <a:prstGeom prst="rect">
            <a:avLst/>
          </a:prstGeom>
          <a:solidFill>
            <a:schemeClr val="bg1"/>
          </a:solidFill>
          <a:ln>
            <a:solidFill>
              <a:srgbClr val="272780"/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0AE8DE0-9A75-476A-AF35-CCA1F822EB6C}"/>
              </a:ext>
            </a:extLst>
          </p:cNvPr>
          <p:cNvSpPr txBox="1"/>
          <p:nvPr/>
        </p:nvSpPr>
        <p:spPr>
          <a:xfrm>
            <a:off x="698227" y="4822809"/>
            <a:ext cx="5096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Implicar a los gestores sanitarios en cada hospital y Consejería de Sanidad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27278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034B28E-01D8-4875-8F8E-254F5EC498D8}"/>
              </a:ext>
            </a:extLst>
          </p:cNvPr>
          <p:cNvSpPr/>
          <p:nvPr/>
        </p:nvSpPr>
        <p:spPr bwMode="auto">
          <a:xfrm>
            <a:off x="228117" y="5884928"/>
            <a:ext cx="362793" cy="330178"/>
          </a:xfrm>
          <a:prstGeom prst="rect">
            <a:avLst/>
          </a:prstGeom>
          <a:solidFill>
            <a:schemeClr val="bg1"/>
          </a:solidFill>
          <a:ln>
            <a:solidFill>
              <a:srgbClr val="272780"/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267D3F0-1B49-4616-A39B-26C413436000}"/>
              </a:ext>
            </a:extLst>
          </p:cNvPr>
          <p:cNvSpPr txBox="1"/>
          <p:nvPr/>
        </p:nvSpPr>
        <p:spPr>
          <a:xfrm>
            <a:off x="698227" y="5798768"/>
            <a:ext cx="5096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Promover la automatización del proceso asistencial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27278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E5949A8A-BFE2-47BD-8D2E-BFF189FB2FDD}"/>
              </a:ext>
            </a:extLst>
          </p:cNvPr>
          <p:cNvSpPr/>
          <p:nvPr/>
        </p:nvSpPr>
        <p:spPr bwMode="auto">
          <a:xfrm>
            <a:off x="6479271" y="2170836"/>
            <a:ext cx="362793" cy="330178"/>
          </a:xfrm>
          <a:prstGeom prst="rect">
            <a:avLst/>
          </a:prstGeom>
          <a:solidFill>
            <a:schemeClr val="bg1"/>
          </a:solidFill>
          <a:ln>
            <a:solidFill>
              <a:srgbClr val="272780"/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BE951EE-7446-480A-9E89-65FE61F8EC5A}"/>
              </a:ext>
            </a:extLst>
          </p:cNvPr>
          <p:cNvSpPr txBox="1"/>
          <p:nvPr/>
        </p:nvSpPr>
        <p:spPr>
          <a:xfrm>
            <a:off x="6949381" y="2038376"/>
            <a:ext cx="5096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Optimizar la comunicación de los resultados a los pacientes y la vinculación a consultas VIH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27278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46" name="Gráfico 45" descr="Marca de verificación">
            <a:extLst>
              <a:ext uri="{FF2B5EF4-FFF2-40B4-BE49-F238E27FC236}">
                <a16:creationId xmlns:a16="http://schemas.microsoft.com/office/drawing/2014/main" id="{5648D05B-0801-4F93-9FBD-B497F43EA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6935" y="1839286"/>
            <a:ext cx="774268" cy="774268"/>
          </a:xfrm>
          <a:prstGeom prst="rect">
            <a:avLst/>
          </a:prstGeom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0C4DA078-6D6D-4E41-9FB7-EBDD42616E35}"/>
              </a:ext>
            </a:extLst>
          </p:cNvPr>
          <p:cNvSpPr/>
          <p:nvPr/>
        </p:nvSpPr>
        <p:spPr bwMode="auto">
          <a:xfrm>
            <a:off x="6468889" y="3119614"/>
            <a:ext cx="362793" cy="330178"/>
          </a:xfrm>
          <a:prstGeom prst="rect">
            <a:avLst/>
          </a:prstGeom>
          <a:solidFill>
            <a:schemeClr val="bg1"/>
          </a:solidFill>
          <a:ln>
            <a:solidFill>
              <a:srgbClr val="272780"/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3053612-D122-47F4-B41F-C3AE3FF5A619}"/>
              </a:ext>
            </a:extLst>
          </p:cNvPr>
          <p:cNvSpPr txBox="1"/>
          <p:nvPr/>
        </p:nvSpPr>
        <p:spPr>
          <a:xfrm>
            <a:off x="6938999" y="3010304"/>
            <a:ext cx="5096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Realizar sesiones formativas periódicas en cada hospital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27278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88E92275-7D3C-4871-9B64-731E37E45188}"/>
              </a:ext>
            </a:extLst>
          </p:cNvPr>
          <p:cNvSpPr/>
          <p:nvPr/>
        </p:nvSpPr>
        <p:spPr bwMode="auto">
          <a:xfrm>
            <a:off x="6479271" y="4041212"/>
            <a:ext cx="362793" cy="330178"/>
          </a:xfrm>
          <a:prstGeom prst="rect">
            <a:avLst/>
          </a:prstGeom>
          <a:solidFill>
            <a:schemeClr val="bg1"/>
          </a:solidFill>
          <a:ln>
            <a:solidFill>
              <a:srgbClr val="272780"/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8941071-0C82-43DE-8B1E-EE739DE38946}"/>
              </a:ext>
            </a:extLst>
          </p:cNvPr>
          <p:cNvSpPr txBox="1"/>
          <p:nvPr/>
        </p:nvSpPr>
        <p:spPr>
          <a:xfrm>
            <a:off x="6949381" y="3931902"/>
            <a:ext cx="5096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Establecer indicadores de seguimiento de las solicitudes de serología y diagnósticos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27278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C0F5547A-A822-48C0-805C-AD686D6AD901}"/>
              </a:ext>
            </a:extLst>
          </p:cNvPr>
          <p:cNvSpPr/>
          <p:nvPr/>
        </p:nvSpPr>
        <p:spPr bwMode="auto">
          <a:xfrm>
            <a:off x="6468889" y="4978415"/>
            <a:ext cx="362793" cy="330178"/>
          </a:xfrm>
          <a:prstGeom prst="rect">
            <a:avLst/>
          </a:prstGeom>
          <a:solidFill>
            <a:schemeClr val="bg1"/>
          </a:solidFill>
          <a:ln>
            <a:solidFill>
              <a:srgbClr val="272780"/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A26ABA91-B5F3-4FB2-81EC-43B836AB6143}"/>
              </a:ext>
            </a:extLst>
          </p:cNvPr>
          <p:cNvSpPr txBox="1"/>
          <p:nvPr/>
        </p:nvSpPr>
        <p:spPr>
          <a:xfrm>
            <a:off x="6938999" y="4869105"/>
            <a:ext cx="5096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Medir y comunicar los resultados de forma fehaciente y periódica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27278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CCEA5EA6-4AAC-4011-B305-DA114D50F380}"/>
              </a:ext>
            </a:extLst>
          </p:cNvPr>
          <p:cNvSpPr/>
          <p:nvPr/>
        </p:nvSpPr>
        <p:spPr bwMode="auto">
          <a:xfrm>
            <a:off x="6468889" y="5884928"/>
            <a:ext cx="362793" cy="330178"/>
          </a:xfrm>
          <a:prstGeom prst="rect">
            <a:avLst/>
          </a:prstGeom>
          <a:solidFill>
            <a:schemeClr val="bg1"/>
          </a:solidFill>
          <a:ln>
            <a:solidFill>
              <a:srgbClr val="272780"/>
            </a:solidFill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53453CF-29E7-4D65-8E9E-976FBF6F70D5}"/>
              </a:ext>
            </a:extLst>
          </p:cNvPr>
          <p:cNvSpPr txBox="1"/>
          <p:nvPr/>
        </p:nvSpPr>
        <p:spPr>
          <a:xfrm>
            <a:off x="6938999" y="5879793"/>
            <a:ext cx="5096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72780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Realizar auditorías externas anuales que evalúen el seguimiento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27278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Gráfico 2" descr="Marca de verificación">
            <a:extLst>
              <a:ext uri="{FF2B5EF4-FFF2-40B4-BE49-F238E27FC236}">
                <a16:creationId xmlns:a16="http://schemas.microsoft.com/office/drawing/2014/main" id="{835B2E81-D5BA-2827-A8B9-0B03BB8BE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6935" y="2788064"/>
            <a:ext cx="774268" cy="774268"/>
          </a:xfrm>
          <a:prstGeom prst="rect">
            <a:avLst/>
          </a:prstGeom>
        </p:spPr>
      </p:pic>
      <p:pic>
        <p:nvPicPr>
          <p:cNvPr id="4" name="Gráfico 3" descr="Marca de verificación">
            <a:extLst>
              <a:ext uri="{FF2B5EF4-FFF2-40B4-BE49-F238E27FC236}">
                <a16:creationId xmlns:a16="http://schemas.microsoft.com/office/drawing/2014/main" id="{2057AE51-1235-1944-5504-B58E47690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7569" y="3702585"/>
            <a:ext cx="774268" cy="774268"/>
          </a:xfrm>
          <a:prstGeom prst="rect">
            <a:avLst/>
          </a:prstGeom>
        </p:spPr>
      </p:pic>
      <p:pic>
        <p:nvPicPr>
          <p:cNvPr id="5" name="Gráfico 4" descr="Marca de verificación">
            <a:extLst>
              <a:ext uri="{FF2B5EF4-FFF2-40B4-BE49-F238E27FC236}">
                <a16:creationId xmlns:a16="http://schemas.microsoft.com/office/drawing/2014/main" id="{A8CC2FB2-FCE7-7DAE-5305-1E90807F6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0224" y="4644906"/>
            <a:ext cx="774268" cy="774268"/>
          </a:xfrm>
          <a:prstGeom prst="rect">
            <a:avLst/>
          </a:prstGeom>
        </p:spPr>
      </p:pic>
      <p:pic>
        <p:nvPicPr>
          <p:cNvPr id="7" name="Gráfico 6" descr="Marca de verificación">
            <a:extLst>
              <a:ext uri="{FF2B5EF4-FFF2-40B4-BE49-F238E27FC236}">
                <a16:creationId xmlns:a16="http://schemas.microsoft.com/office/drawing/2014/main" id="{49AC38DF-40C2-AB00-F0B5-D2BBCED78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803" y="1885361"/>
            <a:ext cx="774268" cy="774268"/>
          </a:xfrm>
          <a:prstGeom prst="rect">
            <a:avLst/>
          </a:prstGeom>
        </p:spPr>
      </p:pic>
      <p:pic>
        <p:nvPicPr>
          <p:cNvPr id="9" name="Gráfico 8" descr="Marca de verificación">
            <a:extLst>
              <a:ext uri="{FF2B5EF4-FFF2-40B4-BE49-F238E27FC236}">
                <a16:creationId xmlns:a16="http://schemas.microsoft.com/office/drawing/2014/main" id="{5D0AFE30-DEB5-B71C-5022-F12154D4F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540" y="4692354"/>
            <a:ext cx="774268" cy="7742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4DB7EDA-A3D8-742B-FC68-7A6E91B6016B}"/>
              </a:ext>
            </a:extLst>
          </p:cNvPr>
          <p:cNvSpPr txBox="1"/>
          <p:nvPr/>
        </p:nvSpPr>
        <p:spPr>
          <a:xfrm>
            <a:off x="4975193" y="6503760"/>
            <a:ext cx="7201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González Del Castillo J at al.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Decalogue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to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promote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implementation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improvement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recommendations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early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diagnosis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HIV in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Emergency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Departments</a:t>
            </a:r>
            <a:endParaRPr lang="es-ES" sz="800" dirty="0">
              <a:solidFill>
                <a:srgbClr val="212121"/>
              </a:solidFill>
              <a:latin typeface="BlinkMacSystemFont"/>
            </a:endParaRPr>
          </a:p>
          <a:p>
            <a:pPr algn="r"/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Enferm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Infecc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Microbiol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Clin (Engl Ed). 2023 Jun 14:S2529-993X(23)00156-9.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10.1016/j.eimce.2023.06.001.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ahead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s-ES" sz="8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print</a:t>
            </a:r>
            <a:r>
              <a:rPr lang="es-ES" sz="8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PMID: 37328343.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31891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8EFD2-AEF0-16B3-241D-D7CB1988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48,6 % con &lt; 350 CD</a:t>
            </a:r>
            <a:r>
              <a:rPr lang="es-ES" b="1" baseline="-25000" dirty="0"/>
              <a:t>4</a:t>
            </a:r>
            <a:r>
              <a:rPr lang="es-ES" b="1" dirty="0"/>
              <a:t>/mm</a:t>
            </a:r>
            <a:r>
              <a:rPr lang="es-ES" b="1" baseline="30000" dirty="0"/>
              <a:t>3</a:t>
            </a:r>
            <a:r>
              <a:rPr lang="es-ES" b="1" dirty="0"/>
              <a:t> al diagnóstico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C12E61-B9AE-58A1-72F6-53CF2F0FE279}"/>
              </a:ext>
            </a:extLst>
          </p:cNvPr>
          <p:cNvSpPr txBox="1"/>
          <p:nvPr/>
        </p:nvSpPr>
        <p:spPr>
          <a:xfrm>
            <a:off x="3391426" y="6505664"/>
            <a:ext cx="8784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HIB/AIDS </a:t>
            </a:r>
            <a:r>
              <a:rPr lang="es-ES" sz="800" dirty="0" err="1"/>
              <a:t>surveillance</a:t>
            </a:r>
            <a:r>
              <a:rPr lang="es-ES" sz="800" dirty="0"/>
              <a:t> in </a:t>
            </a:r>
            <a:r>
              <a:rPr lang="es-ES" sz="800" dirty="0" err="1"/>
              <a:t>Europe</a:t>
            </a:r>
            <a:r>
              <a:rPr lang="es-ES" sz="800" dirty="0"/>
              <a:t> 2023 – 2022 data En https://</a:t>
            </a:r>
            <a:r>
              <a:rPr lang="es-ES" sz="800" dirty="0" err="1"/>
              <a:t>www.ecdc.europa.eu</a:t>
            </a:r>
            <a:r>
              <a:rPr lang="es-ES" sz="800" dirty="0"/>
              <a:t>/sites/default/files/</a:t>
            </a:r>
            <a:r>
              <a:rPr lang="es-ES" sz="800" dirty="0" err="1"/>
              <a:t>documents</a:t>
            </a:r>
            <a:r>
              <a:rPr lang="es-ES" sz="800" dirty="0"/>
              <a:t>/HIV-AIDS_surveillance_in_Europe_2023_%28_2022_data_%29_0.pdf Consultado 1/12/2023</a:t>
            </a:r>
          </a:p>
          <a:p>
            <a:pPr algn="r"/>
            <a:r>
              <a:rPr lang="es-ES" sz="800" dirty="0"/>
              <a:t> Vigilancia epidemiológica del VIH y SIDA en España 2022 En https://</a:t>
            </a:r>
            <a:r>
              <a:rPr lang="es-ES" sz="800" dirty="0" err="1"/>
              <a:t>www.sanidad.gob.es</a:t>
            </a:r>
            <a:r>
              <a:rPr lang="es-ES" sz="800" dirty="0"/>
              <a:t>/ciudadanos/</a:t>
            </a:r>
            <a:r>
              <a:rPr lang="es-ES" sz="800" dirty="0" err="1"/>
              <a:t>enfLesiones</a:t>
            </a:r>
            <a:r>
              <a:rPr lang="es-ES" sz="800" dirty="0"/>
              <a:t>/</a:t>
            </a:r>
            <a:r>
              <a:rPr lang="es-ES" sz="800" dirty="0" err="1"/>
              <a:t>enfTransmisibles</a:t>
            </a:r>
            <a:r>
              <a:rPr lang="es-ES" sz="800" dirty="0"/>
              <a:t>/sida/vigilancia/</a:t>
            </a:r>
            <a:r>
              <a:rPr lang="es-ES" sz="800" dirty="0" err="1"/>
              <a:t>docs</a:t>
            </a:r>
            <a:r>
              <a:rPr lang="es-ES" sz="800" dirty="0"/>
              <a:t>/Informe_VIH_SIDA_2023.pdf Consultado 1/12/2023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B324DB52-50E5-4F01-2FF3-5F92B1E0F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781675" cy="47053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270DDF0-DFBD-D1CB-48E7-7D189968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5" y="2722563"/>
            <a:ext cx="4648200" cy="26416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1580712-C243-E34E-47ED-5F5E848A21E4}"/>
              </a:ext>
            </a:extLst>
          </p:cNvPr>
          <p:cNvSpPr/>
          <p:nvPr/>
        </p:nvSpPr>
        <p:spPr>
          <a:xfrm>
            <a:off x="2461846" y="1690687"/>
            <a:ext cx="2627263" cy="3959673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889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4082B845-0B04-5C27-12D1-31AA73F79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148" y="1253331"/>
            <a:ext cx="8783589" cy="4351338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25D05FD-F03B-5AB1-1D66-7A0FD01CAC40}"/>
              </a:ext>
            </a:extLst>
          </p:cNvPr>
          <p:cNvSpPr txBox="1"/>
          <p:nvPr/>
        </p:nvSpPr>
        <p:spPr>
          <a:xfrm>
            <a:off x="1341185" y="6627585"/>
            <a:ext cx="10835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En https://</a:t>
            </a:r>
            <a:r>
              <a:rPr lang="es-ES" sz="800" dirty="0" err="1"/>
              <a:t>www.isciii.es</a:t>
            </a:r>
            <a:r>
              <a:rPr lang="es-ES" sz="800" dirty="0"/>
              <a:t>/</a:t>
            </a:r>
            <a:r>
              <a:rPr lang="es-ES" sz="800" dirty="0" err="1"/>
              <a:t>QueHacemos</a:t>
            </a:r>
            <a:r>
              <a:rPr lang="es-ES" sz="800" dirty="0"/>
              <a:t>/Servicios/</a:t>
            </a:r>
            <a:r>
              <a:rPr lang="es-ES" sz="800" dirty="0" err="1"/>
              <a:t>VigilanciaSaludPublicaRENAVE</a:t>
            </a:r>
            <a:r>
              <a:rPr lang="es-ES" sz="800" dirty="0"/>
              <a:t>/</a:t>
            </a:r>
            <a:r>
              <a:rPr lang="es-ES" sz="800" dirty="0" err="1"/>
              <a:t>EnfermedadesTransmisibles</a:t>
            </a:r>
            <a:r>
              <a:rPr lang="es-ES" sz="800" dirty="0"/>
              <a:t>/</a:t>
            </a:r>
            <a:r>
              <a:rPr lang="es-ES" sz="800" dirty="0" err="1"/>
              <a:t>Documents</a:t>
            </a:r>
            <a:r>
              <a:rPr lang="es-ES" sz="800" dirty="0"/>
              <a:t>/VIH/INFORMES%20ESPECIALES/ESTIMACION_DEL_CONTINUO_DE_ATENCION_DEL_VIH_EN_ESPANA_2019.pdf Consultado 1/12/2022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466DD0-AB43-981C-219B-B0C8A92E48EA}"/>
              </a:ext>
            </a:extLst>
          </p:cNvPr>
          <p:cNvSpPr txBox="1"/>
          <p:nvPr/>
        </p:nvSpPr>
        <p:spPr>
          <a:xfrm>
            <a:off x="11991471" y="662758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s-ES" sz="800" dirty="0"/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F58C5F53-DD04-1BCA-A16C-FE0AC3F55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656" y="3429000"/>
            <a:ext cx="3218180" cy="192024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6A1BA52-1383-1291-D7A6-2CC98EBCFFAA}"/>
              </a:ext>
            </a:extLst>
          </p:cNvPr>
          <p:cNvSpPr/>
          <p:nvPr/>
        </p:nvSpPr>
        <p:spPr>
          <a:xfrm>
            <a:off x="1041010" y="1814732"/>
            <a:ext cx="3910818" cy="378993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021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85029D9-CD5D-A506-8D68-AAF21DD5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756602"/>
            <a:ext cx="9017000" cy="428625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200582-3559-9B8B-60A5-DD43B9C32D51}"/>
              </a:ext>
            </a:extLst>
          </p:cNvPr>
          <p:cNvSpPr txBox="1">
            <a:spLocks/>
          </p:cNvSpPr>
          <p:nvPr/>
        </p:nvSpPr>
        <p:spPr>
          <a:xfrm>
            <a:off x="838200" y="5446298"/>
            <a:ext cx="10515600" cy="1134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600" dirty="0"/>
              <a:t>Tasa de 5,8 casos/100.000 habitantes</a:t>
            </a:r>
          </a:p>
          <a:p>
            <a:pPr marL="0" indent="0" algn="ctr">
              <a:buNone/>
            </a:pPr>
            <a:r>
              <a:rPr lang="es-ES" sz="2600" dirty="0"/>
              <a:t>Edad media de 38,3 </a:t>
            </a:r>
            <a:r>
              <a:rPr lang="es-ES" sz="2600" dirty="0" err="1"/>
              <a:t>años</a:t>
            </a:r>
            <a:endParaRPr lang="es-ES" sz="2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BA302C-CACE-1181-0DF4-6B6845CC2189}"/>
              </a:ext>
            </a:extLst>
          </p:cNvPr>
          <p:cNvSpPr txBox="1"/>
          <p:nvPr/>
        </p:nvSpPr>
        <p:spPr>
          <a:xfrm>
            <a:off x="11991471" y="662758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s-ES" sz="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368C07-CA54-0AB5-6FAA-D6BF30004195}"/>
              </a:ext>
            </a:extLst>
          </p:cNvPr>
          <p:cNvSpPr txBox="1"/>
          <p:nvPr/>
        </p:nvSpPr>
        <p:spPr>
          <a:xfrm>
            <a:off x="2477713" y="6630760"/>
            <a:ext cx="9698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Plan del SIDA e infecciones de transmisión sexual – Memoria 2022 En https://</a:t>
            </a:r>
            <a:r>
              <a:rPr lang="es-ES" sz="800" dirty="0" err="1"/>
              <a:t>www.osakidetza.euskadi.eus</a:t>
            </a:r>
            <a:r>
              <a:rPr lang="es-ES" sz="800" dirty="0"/>
              <a:t>/contenidos/</a:t>
            </a:r>
            <a:r>
              <a:rPr lang="es-ES" sz="800" dirty="0" err="1"/>
              <a:t>informacion</a:t>
            </a:r>
            <a:r>
              <a:rPr lang="es-ES" sz="800" dirty="0"/>
              <a:t>/</a:t>
            </a:r>
            <a:r>
              <a:rPr lang="es-ES" sz="800" dirty="0" err="1"/>
              <a:t>osk_osaesk_salud_sex_vih</a:t>
            </a:r>
            <a:r>
              <a:rPr lang="es-ES" sz="800" dirty="0"/>
              <a:t>/</a:t>
            </a:r>
            <a:r>
              <a:rPr lang="es-ES" sz="800" dirty="0" err="1"/>
              <a:t>eu_def</a:t>
            </a:r>
            <a:r>
              <a:rPr lang="es-ES" sz="800" dirty="0"/>
              <a:t>/adjuntos/Memoria-VIH-e-ITS-2022.pdf Consultado 1/12/2022</a:t>
            </a:r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88478AFF-1486-CD5C-AAAA-D786F6F467E6}"/>
              </a:ext>
            </a:extLst>
          </p:cNvPr>
          <p:cNvSpPr/>
          <p:nvPr/>
        </p:nvSpPr>
        <p:spPr>
          <a:xfrm rot="20034371">
            <a:off x="9762978" y="3727938"/>
            <a:ext cx="841522" cy="2954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80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C841803-5C0C-3CD7-577C-98CE14FDE56A}"/>
              </a:ext>
            </a:extLst>
          </p:cNvPr>
          <p:cNvSpPr txBox="1"/>
          <p:nvPr/>
        </p:nvSpPr>
        <p:spPr>
          <a:xfrm>
            <a:off x="7166344" y="2041200"/>
            <a:ext cx="44444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200" b="1" i="0" u="none" strike="noStrike" dirty="0">
                <a:effectLst/>
              </a:rPr>
              <a:t>En más de la mitad de los casos </a:t>
            </a:r>
            <a:r>
              <a:rPr lang="es-ES" sz="2200" b="0" i="0" u="none" strike="noStrike" dirty="0">
                <a:effectLst/>
              </a:rPr>
              <a:t>(57,5%, frente al 52,1% en 2021) </a:t>
            </a:r>
            <a:r>
              <a:rPr lang="es-ES" sz="2200" b="1" i="0" u="none" strike="noStrike" dirty="0">
                <a:effectLst/>
              </a:rPr>
              <a:t>hubo un diagnóstico tardío</a:t>
            </a:r>
            <a:r>
              <a:rPr lang="es-ES" sz="2200" b="0" i="0" u="none" strike="noStrike" dirty="0">
                <a:effectLst/>
              </a:rPr>
              <a:t>, lo que supone que se detectaron cuando el sistema inmunitario estaba ya muy afectado, con una cifra inferior a 350 células CD4</a:t>
            </a:r>
            <a:endParaRPr lang="es-ES" sz="2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72BEC0-3D95-96D7-5077-6916BE6B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20696"/>
            <a:ext cx="6446520" cy="290322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0F7EC1E-C40B-E814-2764-6FD6DF9761BE}"/>
              </a:ext>
            </a:extLst>
          </p:cNvPr>
          <p:cNvSpPr txBox="1"/>
          <p:nvPr/>
        </p:nvSpPr>
        <p:spPr>
          <a:xfrm>
            <a:off x="2477713" y="6630760"/>
            <a:ext cx="9698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Plan del SIDA e infecciones de transmisión sexual – Memoria 2022 En https://</a:t>
            </a:r>
            <a:r>
              <a:rPr lang="es-ES" sz="800" dirty="0" err="1"/>
              <a:t>www.osakidetza.euskadi.eus</a:t>
            </a:r>
            <a:r>
              <a:rPr lang="es-ES" sz="800" dirty="0"/>
              <a:t>/contenidos/</a:t>
            </a:r>
            <a:r>
              <a:rPr lang="es-ES" sz="800" dirty="0" err="1"/>
              <a:t>informacion</a:t>
            </a:r>
            <a:r>
              <a:rPr lang="es-ES" sz="800" dirty="0"/>
              <a:t>/</a:t>
            </a:r>
            <a:r>
              <a:rPr lang="es-ES" sz="800" dirty="0" err="1"/>
              <a:t>osk_osaesk_salud_sex_vih</a:t>
            </a:r>
            <a:r>
              <a:rPr lang="es-ES" sz="800" dirty="0"/>
              <a:t>/</a:t>
            </a:r>
            <a:r>
              <a:rPr lang="es-ES" sz="800" dirty="0" err="1"/>
              <a:t>eu_def</a:t>
            </a:r>
            <a:r>
              <a:rPr lang="es-ES" sz="800" dirty="0"/>
              <a:t>/adjuntos/Memoria-VIH-e-ITS-2022.pdf Consultado 1/12/2022</a:t>
            </a:r>
          </a:p>
        </p:txBody>
      </p:sp>
    </p:spTree>
    <p:extLst>
      <p:ext uri="{BB962C8B-B14F-4D97-AF65-F5344CB8AC3E}">
        <p14:creationId xmlns:p14="http://schemas.microsoft.com/office/powerpoint/2010/main" val="3020913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B7979-F10E-BE7A-CEAC-BD820A49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88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2600" b="0" i="0" u="none" strike="noStrike" dirty="0">
                <a:effectLst/>
                <a:latin typeface="+mn-lt"/>
              </a:rPr>
              <a:t>El tratamiento generalizado con TAR provoca un descenso radical en el número de personas que desarrollan SIDA</a:t>
            </a:r>
            <a:endParaRPr lang="es-ES" sz="2600" dirty="0">
              <a:latin typeface="+mn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660967-BE4A-B083-9D1B-DCAD26053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802549"/>
            <a:ext cx="9328150" cy="460629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90D5945-467C-300A-6437-B421FA717F74}"/>
              </a:ext>
            </a:extLst>
          </p:cNvPr>
          <p:cNvSpPr txBox="1"/>
          <p:nvPr/>
        </p:nvSpPr>
        <p:spPr>
          <a:xfrm>
            <a:off x="2477713" y="6630760"/>
            <a:ext cx="9698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/>
              <a:t>Plan del SIDA e infecciones de transmisión sexual – Memoria 2022 En https://</a:t>
            </a:r>
            <a:r>
              <a:rPr lang="es-ES" sz="800" dirty="0" err="1"/>
              <a:t>www.osakidetza.euskadi.eus</a:t>
            </a:r>
            <a:r>
              <a:rPr lang="es-ES" sz="800" dirty="0"/>
              <a:t>/contenidos/</a:t>
            </a:r>
            <a:r>
              <a:rPr lang="es-ES" sz="800" dirty="0" err="1"/>
              <a:t>informacion</a:t>
            </a:r>
            <a:r>
              <a:rPr lang="es-ES" sz="800" dirty="0"/>
              <a:t>/</a:t>
            </a:r>
            <a:r>
              <a:rPr lang="es-ES" sz="800" dirty="0" err="1"/>
              <a:t>osk_osaesk_salud_sex_vih</a:t>
            </a:r>
            <a:r>
              <a:rPr lang="es-ES" sz="800" dirty="0"/>
              <a:t>/</a:t>
            </a:r>
            <a:r>
              <a:rPr lang="es-ES" sz="800" dirty="0" err="1"/>
              <a:t>eu_def</a:t>
            </a:r>
            <a:r>
              <a:rPr lang="es-ES" sz="800" dirty="0"/>
              <a:t>/adjuntos/Memoria-VIH-e-ITS-2022.pdf Consultado 1/12/2022</a:t>
            </a:r>
          </a:p>
        </p:txBody>
      </p:sp>
    </p:spTree>
    <p:extLst>
      <p:ext uri="{BB962C8B-B14F-4D97-AF65-F5344CB8AC3E}">
        <p14:creationId xmlns:p14="http://schemas.microsoft.com/office/powerpoint/2010/main" val="1845577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8030C6-2A31-6219-496B-0D40FC077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7018"/>
            <a:ext cx="10515600" cy="58307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600" dirty="0"/>
              <a:t>El </a:t>
            </a:r>
            <a:r>
              <a:rPr lang="es-ES" sz="2600" b="1" dirty="0"/>
              <a:t>diagnóstico precoz </a:t>
            </a:r>
            <a:r>
              <a:rPr lang="es-ES" sz="2600" dirty="0"/>
              <a:t>de la infección por VIH </a:t>
            </a:r>
            <a:r>
              <a:rPr lang="es-ES" sz="2600" b="1" dirty="0"/>
              <a:t>reduce la mortalidad y la morbilidad</a:t>
            </a:r>
            <a:r>
              <a:rPr lang="es-ES" sz="2600" dirty="0"/>
              <a:t> de los pacientes</a:t>
            </a:r>
          </a:p>
          <a:p>
            <a:pPr marL="0" indent="0" algn="just">
              <a:buNone/>
            </a:pPr>
            <a:endParaRPr lang="es-ES" sz="2600" dirty="0"/>
          </a:p>
          <a:p>
            <a:pPr marL="0" indent="0" algn="just">
              <a:buNone/>
            </a:pPr>
            <a:r>
              <a:rPr lang="es-ES" sz="2600" dirty="0"/>
              <a:t>L</a:t>
            </a:r>
            <a:r>
              <a:rPr lang="es-ES" sz="2600" dirty="0">
                <a:effectLst/>
              </a:rPr>
              <a:t>os</a:t>
            </a:r>
            <a:r>
              <a:rPr lang="es-ES" sz="2600" dirty="0"/>
              <a:t> </a:t>
            </a:r>
            <a:r>
              <a:rPr lang="es-ES" sz="2600" dirty="0">
                <a:effectLst/>
              </a:rPr>
              <a:t>pacientes con </a:t>
            </a:r>
            <a:r>
              <a:rPr lang="es-ES" sz="2600" b="1" dirty="0">
                <a:effectLst/>
              </a:rPr>
              <a:t>CD</a:t>
            </a:r>
            <a:r>
              <a:rPr lang="es-ES" sz="2600" b="1" baseline="-25000" dirty="0">
                <a:effectLst/>
              </a:rPr>
              <a:t>4</a:t>
            </a:r>
            <a:r>
              <a:rPr lang="es-ES" sz="2600" b="1" dirty="0">
                <a:effectLst/>
              </a:rPr>
              <a:t> inferiores a 200 células/</a:t>
            </a:r>
            <a:r>
              <a:rPr lang="el-GR" sz="2600" b="1" dirty="0">
                <a:effectLst/>
              </a:rPr>
              <a:t>μ</a:t>
            </a:r>
            <a:r>
              <a:rPr lang="es-ES" sz="2600" b="1" dirty="0">
                <a:effectLst/>
              </a:rPr>
              <a:t>l o una enfermedad definitoria de SIDA en el momento del diagnóstico </a:t>
            </a:r>
            <a:r>
              <a:rPr lang="es-ES" sz="2600" dirty="0">
                <a:effectLst/>
              </a:rPr>
              <a:t>presentaban un </a:t>
            </a:r>
            <a:r>
              <a:rPr lang="es-ES" sz="2600" b="1" dirty="0">
                <a:effectLst/>
              </a:rPr>
              <a:t>riesgo de muerte 5,22 veces superior</a:t>
            </a:r>
            <a:r>
              <a:rPr lang="es-ES" sz="2600" dirty="0">
                <a:effectLst/>
              </a:rPr>
              <a:t> al de los que no se presentaban con retraso</a:t>
            </a:r>
          </a:p>
          <a:p>
            <a:pPr marL="0" indent="0" algn="just">
              <a:buNone/>
            </a:pPr>
            <a:endParaRPr lang="es-ES" sz="2600" dirty="0">
              <a:effectLst/>
            </a:endParaRPr>
          </a:p>
          <a:p>
            <a:pPr marL="0" indent="0" algn="just">
              <a:buNone/>
            </a:pPr>
            <a:r>
              <a:rPr lang="es-ES" sz="2600" dirty="0"/>
              <a:t>L</a:t>
            </a:r>
            <a:r>
              <a:rPr lang="es-ES" sz="2600" dirty="0">
                <a:effectLst/>
              </a:rPr>
              <a:t>as personas</a:t>
            </a:r>
            <a:r>
              <a:rPr lang="es-ES" sz="2600" dirty="0"/>
              <a:t> </a:t>
            </a:r>
            <a:r>
              <a:rPr lang="es-ES" sz="2600" dirty="0">
                <a:effectLst/>
              </a:rPr>
              <a:t>con infección por VIH que desconocen su estado serológico tienen</a:t>
            </a:r>
            <a:r>
              <a:rPr lang="es-ES" sz="2600" dirty="0"/>
              <a:t> </a:t>
            </a:r>
            <a:r>
              <a:rPr lang="es-ES" sz="2600" dirty="0">
                <a:effectLst/>
              </a:rPr>
              <a:t>más prácticas sexuales de riesgo que las que han sido diagnosticadas, siendo</a:t>
            </a:r>
            <a:r>
              <a:rPr lang="es-ES" sz="2600" dirty="0"/>
              <a:t> </a:t>
            </a:r>
            <a:r>
              <a:rPr lang="es-ES" sz="2600" dirty="0">
                <a:effectLst/>
              </a:rPr>
              <a:t>la </a:t>
            </a:r>
            <a:r>
              <a:rPr lang="es-ES" sz="2600" b="1" dirty="0">
                <a:effectLst/>
              </a:rPr>
              <a:t>tasa de transmisión del VIH 3,5 veces mayor entre los que desconocen su estado serológico </a:t>
            </a:r>
            <a:r>
              <a:rPr lang="es-ES" sz="2600" dirty="0">
                <a:effectLst/>
              </a:rPr>
              <a:t>que entre los ya diagnosticados</a:t>
            </a:r>
          </a:p>
          <a:p>
            <a:pPr marL="0" indent="0" algn="just">
              <a:buNone/>
            </a:pPr>
            <a:endParaRPr lang="es-ES" sz="2600" dirty="0">
              <a:effectLst/>
            </a:endParaRPr>
          </a:p>
          <a:p>
            <a:pPr marL="0" indent="0" algn="just">
              <a:buNone/>
            </a:pPr>
            <a:r>
              <a:rPr lang="es-ES" sz="2600" dirty="0"/>
              <a:t>El </a:t>
            </a:r>
            <a:r>
              <a:rPr lang="es-ES" sz="2600" b="1" dirty="0"/>
              <a:t>coste</a:t>
            </a:r>
            <a:r>
              <a:rPr lang="es-ES" sz="2600" dirty="0"/>
              <a:t> del tratamiento y el cuidado de los enfermos con diagnóstico tardío es </a:t>
            </a:r>
            <a:r>
              <a:rPr lang="es-ES" sz="2600" b="1" dirty="0"/>
              <a:t>superior</a:t>
            </a:r>
            <a:r>
              <a:rPr lang="es-ES" sz="2600" dirty="0"/>
              <a:t> a los que se diagnostican precozmente</a:t>
            </a:r>
          </a:p>
        </p:txBody>
      </p:sp>
    </p:spTree>
    <p:extLst>
      <p:ext uri="{BB962C8B-B14F-4D97-AF65-F5344CB8AC3E}">
        <p14:creationId xmlns:p14="http://schemas.microsoft.com/office/powerpoint/2010/main" val="31929402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1763</Words>
  <Application>Microsoft Macintosh PowerPoint</Application>
  <PresentationFormat>Panorámica</PresentationFormat>
  <Paragraphs>100</Paragraphs>
  <Slides>32</Slides>
  <Notes>0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Arial</vt:lpstr>
      <vt:lpstr>BlinkMacSystemFont</vt:lpstr>
      <vt:lpstr>Calibri</vt:lpstr>
      <vt:lpstr>Calibri Light</vt:lpstr>
      <vt:lpstr>Corbel</vt:lpstr>
      <vt:lpstr>Poppins</vt:lpstr>
      <vt:lpstr>Wingdings</vt:lpstr>
      <vt:lpstr>Tema de Office</vt:lpstr>
      <vt:lpstr>Detección precoz de VIH en los servicios de Urgencias</vt:lpstr>
      <vt:lpstr>Presentación de PowerPoint</vt:lpstr>
      <vt:lpstr>6,23/100.000 (2956 nuevos diagnósticos)</vt:lpstr>
      <vt:lpstr>48,6 % con &lt; 350 CD4/mm3 al diagnóstico</vt:lpstr>
      <vt:lpstr>Presentación de PowerPoint</vt:lpstr>
      <vt:lpstr>Presentación de PowerPoint</vt:lpstr>
      <vt:lpstr>Presentación de PowerPoint</vt:lpstr>
      <vt:lpstr>El tratamiento generalizado con TAR provoca un descenso radical en el número de personas que desarrollan SIDA</vt:lpstr>
      <vt:lpstr>Presentación de PowerPoint</vt:lpstr>
      <vt:lpstr>Presentación de PowerPoint</vt:lpstr>
      <vt:lpstr>Presentación de PowerPoint</vt:lpstr>
      <vt:lpstr>Presentación de PowerPoint</vt:lpstr>
      <vt:lpstr>Los servicios de Urgencias como pieza clave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globales a 30 de septiembre de 2023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Julio Javier Gamazo del Rio</dc:creator>
  <cp:lastModifiedBy>Julio J. Gamazo</cp:lastModifiedBy>
  <cp:revision>4</cp:revision>
  <dcterms:created xsi:type="dcterms:W3CDTF">2022-11-29T13:07:47Z</dcterms:created>
  <dcterms:modified xsi:type="dcterms:W3CDTF">2023-12-19T14:59:36Z</dcterms:modified>
</cp:coreProperties>
</file>